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sldIdLst>
    <p:sldId id="281" r:id="rId2"/>
    <p:sldId id="257" r:id="rId3"/>
    <p:sldId id="268" r:id="rId4"/>
    <p:sldId id="269" r:id="rId5"/>
    <p:sldId id="267" r:id="rId6"/>
    <p:sldId id="280" r:id="rId7"/>
    <p:sldId id="270" r:id="rId8"/>
    <p:sldId id="274" r:id="rId9"/>
    <p:sldId id="277" r:id="rId10"/>
    <p:sldId id="278" r:id="rId11"/>
    <p:sldId id="271" r:id="rId12"/>
    <p:sldId id="275" r:id="rId13"/>
    <p:sldId id="276" r:id="rId14"/>
    <p:sldId id="279" r:id="rId15"/>
    <p:sldId id="273" r:id="rId16"/>
    <p:sldId id="258" r:id="rId17"/>
    <p:sldId id="259" r:id="rId18"/>
    <p:sldId id="261" r:id="rId19"/>
    <p:sldId id="2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33"/>
    <a:srgbClr val="D25A10"/>
    <a:srgbClr val="EB05D0"/>
    <a:srgbClr val="F6A54C"/>
    <a:srgbClr val="F0813C"/>
    <a:srgbClr val="00D9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12BB60-B524-40F9-A9F9-7811A61EF60E}" v="299" dt="2022-05-28T23:57:07.654"/>
    <p1510:client id="{EEF071FB-5437-43D9-B283-3D5033BC68E2}" v="24" dt="2022-05-28T19:06:32.9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54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77B2-A73B-20D8-4537-ACCE208D04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265E-CD68-EFA4-3426-2DDF33F961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F4E737-A530-A394-FD66-85783BE0909A}"/>
              </a:ext>
            </a:extLst>
          </p:cNvPr>
          <p:cNvSpPr>
            <a:spLocks noGrp="1"/>
          </p:cNvSpPr>
          <p:nvPr>
            <p:ph type="dt" sz="half" idx="10"/>
          </p:nvPr>
        </p:nvSpPr>
        <p:spPr/>
        <p:txBody>
          <a:bodyPr/>
          <a:lstStyle/>
          <a:p>
            <a:fld id="{FF402650-8968-4DA6-A68F-24601660A10A}" type="datetimeFigureOut">
              <a:rPr lang="en-US" smtClean="0"/>
              <a:t>5/29/2022</a:t>
            </a:fld>
            <a:endParaRPr lang="en-US"/>
          </a:p>
        </p:txBody>
      </p:sp>
      <p:sp>
        <p:nvSpPr>
          <p:cNvPr id="5" name="Footer Placeholder 4">
            <a:extLst>
              <a:ext uri="{FF2B5EF4-FFF2-40B4-BE49-F238E27FC236}">
                <a16:creationId xmlns:a16="http://schemas.microsoft.com/office/drawing/2014/main" id="{663CC828-B54D-F49D-AA8A-A79FE7A77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14456-3B98-2323-823C-3DEAE9654BFA}"/>
              </a:ext>
            </a:extLst>
          </p:cNvPr>
          <p:cNvSpPr>
            <a:spLocks noGrp="1"/>
          </p:cNvSpPr>
          <p:nvPr>
            <p:ph type="sldNum" sz="quarter" idx="12"/>
          </p:nvPr>
        </p:nvSpPr>
        <p:spPr/>
        <p:txBody>
          <a:bodyPr/>
          <a:lstStyle/>
          <a:p>
            <a:fld id="{0786182D-0423-4153-94E1-257F7F91A77A}" type="slidenum">
              <a:rPr lang="en-US" smtClean="0"/>
              <a:t>‹#›</a:t>
            </a:fld>
            <a:endParaRPr lang="en-US"/>
          </a:p>
        </p:txBody>
      </p:sp>
    </p:spTree>
    <p:extLst>
      <p:ext uri="{BB962C8B-B14F-4D97-AF65-F5344CB8AC3E}">
        <p14:creationId xmlns:p14="http://schemas.microsoft.com/office/powerpoint/2010/main" val="84101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EC8A-4B5F-C491-65F4-16F4A765EF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CE17A8-8825-53EE-863C-0984F5DB15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30583-3F89-349F-05B0-F12A6078B1DA}"/>
              </a:ext>
            </a:extLst>
          </p:cNvPr>
          <p:cNvSpPr>
            <a:spLocks noGrp="1"/>
          </p:cNvSpPr>
          <p:nvPr>
            <p:ph type="dt" sz="half" idx="10"/>
          </p:nvPr>
        </p:nvSpPr>
        <p:spPr/>
        <p:txBody>
          <a:bodyPr/>
          <a:lstStyle/>
          <a:p>
            <a:fld id="{FF402650-8968-4DA6-A68F-24601660A10A}" type="datetimeFigureOut">
              <a:rPr lang="en-US" smtClean="0"/>
              <a:t>5/29/2022</a:t>
            </a:fld>
            <a:endParaRPr lang="en-US"/>
          </a:p>
        </p:txBody>
      </p:sp>
      <p:sp>
        <p:nvSpPr>
          <p:cNvPr id="5" name="Footer Placeholder 4">
            <a:extLst>
              <a:ext uri="{FF2B5EF4-FFF2-40B4-BE49-F238E27FC236}">
                <a16:creationId xmlns:a16="http://schemas.microsoft.com/office/drawing/2014/main" id="{2E93A0BF-BE64-19E1-06EE-028CD81F0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9E10C-63D8-FA61-CEB6-EB951925E025}"/>
              </a:ext>
            </a:extLst>
          </p:cNvPr>
          <p:cNvSpPr>
            <a:spLocks noGrp="1"/>
          </p:cNvSpPr>
          <p:nvPr>
            <p:ph type="sldNum" sz="quarter" idx="12"/>
          </p:nvPr>
        </p:nvSpPr>
        <p:spPr/>
        <p:txBody>
          <a:bodyPr/>
          <a:lstStyle/>
          <a:p>
            <a:fld id="{0786182D-0423-4153-94E1-257F7F91A77A}" type="slidenum">
              <a:rPr lang="en-US" smtClean="0"/>
              <a:t>‹#›</a:t>
            </a:fld>
            <a:endParaRPr lang="en-US"/>
          </a:p>
        </p:txBody>
      </p:sp>
    </p:spTree>
    <p:extLst>
      <p:ext uri="{BB962C8B-B14F-4D97-AF65-F5344CB8AC3E}">
        <p14:creationId xmlns:p14="http://schemas.microsoft.com/office/powerpoint/2010/main" val="105994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AE78CF-15C4-34A3-8EDD-BA7329807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2961B0-A72B-A9F7-3DF1-C141EC1CCA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3C8C4D-F2C7-13D8-76F2-63D76FAEF707}"/>
              </a:ext>
            </a:extLst>
          </p:cNvPr>
          <p:cNvSpPr>
            <a:spLocks noGrp="1"/>
          </p:cNvSpPr>
          <p:nvPr>
            <p:ph type="dt" sz="half" idx="10"/>
          </p:nvPr>
        </p:nvSpPr>
        <p:spPr/>
        <p:txBody>
          <a:bodyPr/>
          <a:lstStyle/>
          <a:p>
            <a:fld id="{FF402650-8968-4DA6-A68F-24601660A10A}" type="datetimeFigureOut">
              <a:rPr lang="en-US" smtClean="0"/>
              <a:t>5/29/2022</a:t>
            </a:fld>
            <a:endParaRPr lang="en-US"/>
          </a:p>
        </p:txBody>
      </p:sp>
      <p:sp>
        <p:nvSpPr>
          <p:cNvPr id="5" name="Footer Placeholder 4">
            <a:extLst>
              <a:ext uri="{FF2B5EF4-FFF2-40B4-BE49-F238E27FC236}">
                <a16:creationId xmlns:a16="http://schemas.microsoft.com/office/drawing/2014/main" id="{153D456D-DA98-E122-920B-6C44FA1836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ADF6F-E9EC-85BC-3971-C006DD36C06A}"/>
              </a:ext>
            </a:extLst>
          </p:cNvPr>
          <p:cNvSpPr>
            <a:spLocks noGrp="1"/>
          </p:cNvSpPr>
          <p:nvPr>
            <p:ph type="sldNum" sz="quarter" idx="12"/>
          </p:nvPr>
        </p:nvSpPr>
        <p:spPr/>
        <p:txBody>
          <a:bodyPr/>
          <a:lstStyle/>
          <a:p>
            <a:fld id="{0786182D-0423-4153-94E1-257F7F91A77A}" type="slidenum">
              <a:rPr lang="en-US" smtClean="0"/>
              <a:t>‹#›</a:t>
            </a:fld>
            <a:endParaRPr lang="en-US"/>
          </a:p>
        </p:txBody>
      </p:sp>
    </p:spTree>
    <p:extLst>
      <p:ext uri="{BB962C8B-B14F-4D97-AF65-F5344CB8AC3E}">
        <p14:creationId xmlns:p14="http://schemas.microsoft.com/office/powerpoint/2010/main" val="95981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5D4A-F596-F54B-F77D-B84C33E0C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C0F3F7-0B95-89E7-8A41-E4F114A1D1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5E695-E396-8780-FD4B-4B91982FB591}"/>
              </a:ext>
            </a:extLst>
          </p:cNvPr>
          <p:cNvSpPr>
            <a:spLocks noGrp="1"/>
          </p:cNvSpPr>
          <p:nvPr>
            <p:ph type="dt" sz="half" idx="10"/>
          </p:nvPr>
        </p:nvSpPr>
        <p:spPr/>
        <p:txBody>
          <a:bodyPr/>
          <a:lstStyle/>
          <a:p>
            <a:fld id="{FF402650-8968-4DA6-A68F-24601660A10A}" type="datetimeFigureOut">
              <a:rPr lang="en-US" smtClean="0"/>
              <a:t>5/29/2022</a:t>
            </a:fld>
            <a:endParaRPr lang="en-US"/>
          </a:p>
        </p:txBody>
      </p:sp>
      <p:sp>
        <p:nvSpPr>
          <p:cNvPr id="5" name="Footer Placeholder 4">
            <a:extLst>
              <a:ext uri="{FF2B5EF4-FFF2-40B4-BE49-F238E27FC236}">
                <a16:creationId xmlns:a16="http://schemas.microsoft.com/office/drawing/2014/main" id="{E80047A3-922E-0FF8-70C0-FFAC91F6E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998C87-85AE-07D2-2EBA-3C9479366A9E}"/>
              </a:ext>
            </a:extLst>
          </p:cNvPr>
          <p:cNvSpPr>
            <a:spLocks noGrp="1"/>
          </p:cNvSpPr>
          <p:nvPr>
            <p:ph type="sldNum" sz="quarter" idx="12"/>
          </p:nvPr>
        </p:nvSpPr>
        <p:spPr/>
        <p:txBody>
          <a:bodyPr/>
          <a:lstStyle/>
          <a:p>
            <a:fld id="{0786182D-0423-4153-94E1-257F7F91A77A}" type="slidenum">
              <a:rPr lang="en-US" smtClean="0"/>
              <a:t>‹#›</a:t>
            </a:fld>
            <a:endParaRPr lang="en-US"/>
          </a:p>
        </p:txBody>
      </p:sp>
    </p:spTree>
    <p:extLst>
      <p:ext uri="{BB962C8B-B14F-4D97-AF65-F5344CB8AC3E}">
        <p14:creationId xmlns:p14="http://schemas.microsoft.com/office/powerpoint/2010/main" val="1977056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4170-81F8-07AA-5CF0-83061D92A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66FAF8-360B-DED1-9A0D-67BC879A10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4C21D4-ED25-274A-27A9-F87448C8CF6D}"/>
              </a:ext>
            </a:extLst>
          </p:cNvPr>
          <p:cNvSpPr>
            <a:spLocks noGrp="1"/>
          </p:cNvSpPr>
          <p:nvPr>
            <p:ph type="dt" sz="half" idx="10"/>
          </p:nvPr>
        </p:nvSpPr>
        <p:spPr/>
        <p:txBody>
          <a:bodyPr/>
          <a:lstStyle/>
          <a:p>
            <a:fld id="{FF402650-8968-4DA6-A68F-24601660A10A}" type="datetimeFigureOut">
              <a:rPr lang="en-US" smtClean="0"/>
              <a:t>5/29/2022</a:t>
            </a:fld>
            <a:endParaRPr lang="en-US"/>
          </a:p>
        </p:txBody>
      </p:sp>
      <p:sp>
        <p:nvSpPr>
          <p:cNvPr id="5" name="Footer Placeholder 4">
            <a:extLst>
              <a:ext uri="{FF2B5EF4-FFF2-40B4-BE49-F238E27FC236}">
                <a16:creationId xmlns:a16="http://schemas.microsoft.com/office/drawing/2014/main" id="{1266BA23-377B-F462-F0BA-C89EE3C85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2F920-DED4-DEE4-A478-1C7079A35932}"/>
              </a:ext>
            </a:extLst>
          </p:cNvPr>
          <p:cNvSpPr>
            <a:spLocks noGrp="1"/>
          </p:cNvSpPr>
          <p:nvPr>
            <p:ph type="sldNum" sz="quarter" idx="12"/>
          </p:nvPr>
        </p:nvSpPr>
        <p:spPr/>
        <p:txBody>
          <a:bodyPr/>
          <a:lstStyle/>
          <a:p>
            <a:fld id="{0786182D-0423-4153-94E1-257F7F91A77A}" type="slidenum">
              <a:rPr lang="en-US" smtClean="0"/>
              <a:t>‹#›</a:t>
            </a:fld>
            <a:endParaRPr lang="en-US"/>
          </a:p>
        </p:txBody>
      </p:sp>
    </p:spTree>
    <p:extLst>
      <p:ext uri="{BB962C8B-B14F-4D97-AF65-F5344CB8AC3E}">
        <p14:creationId xmlns:p14="http://schemas.microsoft.com/office/powerpoint/2010/main" val="3529588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685C-B4A9-C731-2744-1F3D235370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2F2AA9-4B1C-7A1B-5C27-BBEBD12C19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442B82-4133-4521-5260-73663029A7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FE11B6-FBB8-A8D2-D45E-90D444AA4B20}"/>
              </a:ext>
            </a:extLst>
          </p:cNvPr>
          <p:cNvSpPr>
            <a:spLocks noGrp="1"/>
          </p:cNvSpPr>
          <p:nvPr>
            <p:ph type="dt" sz="half" idx="10"/>
          </p:nvPr>
        </p:nvSpPr>
        <p:spPr/>
        <p:txBody>
          <a:bodyPr/>
          <a:lstStyle/>
          <a:p>
            <a:fld id="{FF402650-8968-4DA6-A68F-24601660A10A}" type="datetimeFigureOut">
              <a:rPr lang="en-US" smtClean="0"/>
              <a:t>5/29/2022</a:t>
            </a:fld>
            <a:endParaRPr lang="en-US"/>
          </a:p>
        </p:txBody>
      </p:sp>
      <p:sp>
        <p:nvSpPr>
          <p:cNvPr id="6" name="Footer Placeholder 5">
            <a:extLst>
              <a:ext uri="{FF2B5EF4-FFF2-40B4-BE49-F238E27FC236}">
                <a16:creationId xmlns:a16="http://schemas.microsoft.com/office/drawing/2014/main" id="{5C8B8F46-3A29-61BE-0D70-D3C2E12CE1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08F17-4E5C-CEF0-32ED-F76E36AE3F8C}"/>
              </a:ext>
            </a:extLst>
          </p:cNvPr>
          <p:cNvSpPr>
            <a:spLocks noGrp="1"/>
          </p:cNvSpPr>
          <p:nvPr>
            <p:ph type="sldNum" sz="quarter" idx="12"/>
          </p:nvPr>
        </p:nvSpPr>
        <p:spPr/>
        <p:txBody>
          <a:bodyPr/>
          <a:lstStyle/>
          <a:p>
            <a:fld id="{0786182D-0423-4153-94E1-257F7F91A77A}" type="slidenum">
              <a:rPr lang="en-US" smtClean="0"/>
              <a:t>‹#›</a:t>
            </a:fld>
            <a:endParaRPr lang="en-US"/>
          </a:p>
        </p:txBody>
      </p:sp>
    </p:spTree>
    <p:extLst>
      <p:ext uri="{BB962C8B-B14F-4D97-AF65-F5344CB8AC3E}">
        <p14:creationId xmlns:p14="http://schemas.microsoft.com/office/powerpoint/2010/main" val="471136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EC8D-5A3A-F590-4F2C-312557958F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10608E-BF51-3ED5-F68B-8D72DD9056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48A637-8AEB-F4E0-B4AE-0102C5AC2C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486D79-98C4-1F8D-7EFF-D88155474E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57EFAA-82DB-4DF8-9177-2774E603DE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55A8E9-AA70-D30C-8E03-EE1A3B64BC2E}"/>
              </a:ext>
            </a:extLst>
          </p:cNvPr>
          <p:cNvSpPr>
            <a:spLocks noGrp="1"/>
          </p:cNvSpPr>
          <p:nvPr>
            <p:ph type="dt" sz="half" idx="10"/>
          </p:nvPr>
        </p:nvSpPr>
        <p:spPr/>
        <p:txBody>
          <a:bodyPr/>
          <a:lstStyle/>
          <a:p>
            <a:fld id="{FF402650-8968-4DA6-A68F-24601660A10A}" type="datetimeFigureOut">
              <a:rPr lang="en-US" smtClean="0"/>
              <a:t>5/29/2022</a:t>
            </a:fld>
            <a:endParaRPr lang="en-US"/>
          </a:p>
        </p:txBody>
      </p:sp>
      <p:sp>
        <p:nvSpPr>
          <p:cNvPr id="8" name="Footer Placeholder 7">
            <a:extLst>
              <a:ext uri="{FF2B5EF4-FFF2-40B4-BE49-F238E27FC236}">
                <a16:creationId xmlns:a16="http://schemas.microsoft.com/office/drawing/2014/main" id="{869FF641-95AD-AA20-688C-1735B501D1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50B901-2B0D-A396-D153-1C725F1370DB}"/>
              </a:ext>
            </a:extLst>
          </p:cNvPr>
          <p:cNvSpPr>
            <a:spLocks noGrp="1"/>
          </p:cNvSpPr>
          <p:nvPr>
            <p:ph type="sldNum" sz="quarter" idx="12"/>
          </p:nvPr>
        </p:nvSpPr>
        <p:spPr/>
        <p:txBody>
          <a:bodyPr/>
          <a:lstStyle/>
          <a:p>
            <a:fld id="{0786182D-0423-4153-94E1-257F7F91A77A}" type="slidenum">
              <a:rPr lang="en-US" smtClean="0"/>
              <a:t>‹#›</a:t>
            </a:fld>
            <a:endParaRPr lang="en-US"/>
          </a:p>
        </p:txBody>
      </p:sp>
    </p:spTree>
    <p:extLst>
      <p:ext uri="{BB962C8B-B14F-4D97-AF65-F5344CB8AC3E}">
        <p14:creationId xmlns:p14="http://schemas.microsoft.com/office/powerpoint/2010/main" val="2039715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D360-9D2F-2BF6-0D6C-21DA1B9CD7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231FCC-C40F-2112-4810-BF98B91A578C}"/>
              </a:ext>
            </a:extLst>
          </p:cNvPr>
          <p:cNvSpPr>
            <a:spLocks noGrp="1"/>
          </p:cNvSpPr>
          <p:nvPr>
            <p:ph type="dt" sz="half" idx="10"/>
          </p:nvPr>
        </p:nvSpPr>
        <p:spPr/>
        <p:txBody>
          <a:bodyPr/>
          <a:lstStyle/>
          <a:p>
            <a:fld id="{FF402650-8968-4DA6-A68F-24601660A10A}" type="datetimeFigureOut">
              <a:rPr lang="en-US" smtClean="0"/>
              <a:t>5/29/2022</a:t>
            </a:fld>
            <a:endParaRPr lang="en-US"/>
          </a:p>
        </p:txBody>
      </p:sp>
      <p:sp>
        <p:nvSpPr>
          <p:cNvPr id="4" name="Footer Placeholder 3">
            <a:extLst>
              <a:ext uri="{FF2B5EF4-FFF2-40B4-BE49-F238E27FC236}">
                <a16:creationId xmlns:a16="http://schemas.microsoft.com/office/drawing/2014/main" id="{76754953-A4C2-CFE3-8B1C-41D6936579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DB526A-6D9F-CAC5-FC99-D7037ECEA083}"/>
              </a:ext>
            </a:extLst>
          </p:cNvPr>
          <p:cNvSpPr>
            <a:spLocks noGrp="1"/>
          </p:cNvSpPr>
          <p:nvPr>
            <p:ph type="sldNum" sz="quarter" idx="12"/>
          </p:nvPr>
        </p:nvSpPr>
        <p:spPr/>
        <p:txBody>
          <a:bodyPr/>
          <a:lstStyle/>
          <a:p>
            <a:fld id="{0786182D-0423-4153-94E1-257F7F91A77A}" type="slidenum">
              <a:rPr lang="en-US" smtClean="0"/>
              <a:t>‹#›</a:t>
            </a:fld>
            <a:endParaRPr lang="en-US"/>
          </a:p>
        </p:txBody>
      </p:sp>
    </p:spTree>
    <p:extLst>
      <p:ext uri="{BB962C8B-B14F-4D97-AF65-F5344CB8AC3E}">
        <p14:creationId xmlns:p14="http://schemas.microsoft.com/office/powerpoint/2010/main" val="678804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2310A-F95C-EBCF-CFFA-689FDBB111AE}"/>
              </a:ext>
            </a:extLst>
          </p:cNvPr>
          <p:cNvSpPr>
            <a:spLocks noGrp="1"/>
          </p:cNvSpPr>
          <p:nvPr>
            <p:ph type="dt" sz="half" idx="10"/>
          </p:nvPr>
        </p:nvSpPr>
        <p:spPr/>
        <p:txBody>
          <a:bodyPr/>
          <a:lstStyle/>
          <a:p>
            <a:fld id="{FF402650-8968-4DA6-A68F-24601660A10A}" type="datetimeFigureOut">
              <a:rPr lang="en-US" smtClean="0"/>
              <a:t>5/29/2022</a:t>
            </a:fld>
            <a:endParaRPr lang="en-US"/>
          </a:p>
        </p:txBody>
      </p:sp>
      <p:sp>
        <p:nvSpPr>
          <p:cNvPr id="3" name="Footer Placeholder 2">
            <a:extLst>
              <a:ext uri="{FF2B5EF4-FFF2-40B4-BE49-F238E27FC236}">
                <a16:creationId xmlns:a16="http://schemas.microsoft.com/office/drawing/2014/main" id="{577AD88A-9D96-3B35-FA22-FA0C36AD67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11A9D5-F628-C9AA-3298-C3D3BF83CC21}"/>
              </a:ext>
            </a:extLst>
          </p:cNvPr>
          <p:cNvSpPr>
            <a:spLocks noGrp="1"/>
          </p:cNvSpPr>
          <p:nvPr>
            <p:ph type="sldNum" sz="quarter" idx="12"/>
          </p:nvPr>
        </p:nvSpPr>
        <p:spPr/>
        <p:txBody>
          <a:bodyPr/>
          <a:lstStyle/>
          <a:p>
            <a:fld id="{0786182D-0423-4153-94E1-257F7F91A77A}" type="slidenum">
              <a:rPr lang="en-US" smtClean="0"/>
              <a:t>‹#›</a:t>
            </a:fld>
            <a:endParaRPr lang="en-US"/>
          </a:p>
        </p:txBody>
      </p:sp>
    </p:spTree>
    <p:extLst>
      <p:ext uri="{BB962C8B-B14F-4D97-AF65-F5344CB8AC3E}">
        <p14:creationId xmlns:p14="http://schemas.microsoft.com/office/powerpoint/2010/main" val="276146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09F7-68EC-7676-0F2E-B66CE2F01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9753D-8904-28E3-69D9-2D1D02295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82409F-78F1-361A-EADB-686F8298E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CFB78D-DE31-3C80-6695-37C481D9617A}"/>
              </a:ext>
            </a:extLst>
          </p:cNvPr>
          <p:cNvSpPr>
            <a:spLocks noGrp="1"/>
          </p:cNvSpPr>
          <p:nvPr>
            <p:ph type="dt" sz="half" idx="10"/>
          </p:nvPr>
        </p:nvSpPr>
        <p:spPr/>
        <p:txBody>
          <a:bodyPr/>
          <a:lstStyle/>
          <a:p>
            <a:fld id="{FF402650-8968-4DA6-A68F-24601660A10A}" type="datetimeFigureOut">
              <a:rPr lang="en-US" smtClean="0"/>
              <a:t>5/29/2022</a:t>
            </a:fld>
            <a:endParaRPr lang="en-US"/>
          </a:p>
        </p:txBody>
      </p:sp>
      <p:sp>
        <p:nvSpPr>
          <p:cNvPr id="6" name="Footer Placeholder 5">
            <a:extLst>
              <a:ext uri="{FF2B5EF4-FFF2-40B4-BE49-F238E27FC236}">
                <a16:creationId xmlns:a16="http://schemas.microsoft.com/office/drawing/2014/main" id="{4A61A769-FE2B-028A-5CF0-BDBCC76D43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F17174-5BBC-8275-DC15-02EDF919CFC0}"/>
              </a:ext>
            </a:extLst>
          </p:cNvPr>
          <p:cNvSpPr>
            <a:spLocks noGrp="1"/>
          </p:cNvSpPr>
          <p:nvPr>
            <p:ph type="sldNum" sz="quarter" idx="12"/>
          </p:nvPr>
        </p:nvSpPr>
        <p:spPr/>
        <p:txBody>
          <a:bodyPr/>
          <a:lstStyle/>
          <a:p>
            <a:fld id="{0786182D-0423-4153-94E1-257F7F91A77A}" type="slidenum">
              <a:rPr lang="en-US" smtClean="0"/>
              <a:t>‹#›</a:t>
            </a:fld>
            <a:endParaRPr lang="en-US"/>
          </a:p>
        </p:txBody>
      </p:sp>
    </p:spTree>
    <p:extLst>
      <p:ext uri="{BB962C8B-B14F-4D97-AF65-F5344CB8AC3E}">
        <p14:creationId xmlns:p14="http://schemas.microsoft.com/office/powerpoint/2010/main" val="1789472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78EE3-C2AF-D9D5-40F2-AC7E325BB5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F28393-A64D-14B4-84A2-595FF88F30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75C4DF-DF68-5DB3-9557-83C1393A3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EE6313-8818-2CB4-452C-B44E772C9063}"/>
              </a:ext>
            </a:extLst>
          </p:cNvPr>
          <p:cNvSpPr>
            <a:spLocks noGrp="1"/>
          </p:cNvSpPr>
          <p:nvPr>
            <p:ph type="dt" sz="half" idx="10"/>
          </p:nvPr>
        </p:nvSpPr>
        <p:spPr/>
        <p:txBody>
          <a:bodyPr/>
          <a:lstStyle/>
          <a:p>
            <a:fld id="{FF402650-8968-4DA6-A68F-24601660A10A}" type="datetimeFigureOut">
              <a:rPr lang="en-US" smtClean="0"/>
              <a:t>5/29/2022</a:t>
            </a:fld>
            <a:endParaRPr lang="en-US"/>
          </a:p>
        </p:txBody>
      </p:sp>
      <p:sp>
        <p:nvSpPr>
          <p:cNvPr id="6" name="Footer Placeholder 5">
            <a:extLst>
              <a:ext uri="{FF2B5EF4-FFF2-40B4-BE49-F238E27FC236}">
                <a16:creationId xmlns:a16="http://schemas.microsoft.com/office/drawing/2014/main" id="{E6A7B09B-2A81-D77A-7240-09A2FF28A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F73B67-D48F-1982-45CC-7D560820FA3A}"/>
              </a:ext>
            </a:extLst>
          </p:cNvPr>
          <p:cNvSpPr>
            <a:spLocks noGrp="1"/>
          </p:cNvSpPr>
          <p:nvPr>
            <p:ph type="sldNum" sz="quarter" idx="12"/>
          </p:nvPr>
        </p:nvSpPr>
        <p:spPr/>
        <p:txBody>
          <a:bodyPr/>
          <a:lstStyle/>
          <a:p>
            <a:fld id="{0786182D-0423-4153-94E1-257F7F91A77A}" type="slidenum">
              <a:rPr lang="en-US" smtClean="0"/>
              <a:t>‹#›</a:t>
            </a:fld>
            <a:endParaRPr lang="en-US"/>
          </a:p>
        </p:txBody>
      </p:sp>
    </p:spTree>
    <p:extLst>
      <p:ext uri="{BB962C8B-B14F-4D97-AF65-F5344CB8AC3E}">
        <p14:creationId xmlns:p14="http://schemas.microsoft.com/office/powerpoint/2010/main" val="566966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44862C-FD1E-C9DE-BBD4-FE1D61D8F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2310D1-D1A2-260D-C510-97E37C29C7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BDC06-41C7-5DDF-06B3-68769201DB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402650-8968-4DA6-A68F-24601660A10A}" type="datetimeFigureOut">
              <a:rPr lang="en-US" smtClean="0"/>
              <a:t>5/29/2022</a:t>
            </a:fld>
            <a:endParaRPr lang="en-US"/>
          </a:p>
        </p:txBody>
      </p:sp>
      <p:sp>
        <p:nvSpPr>
          <p:cNvPr id="5" name="Footer Placeholder 4">
            <a:extLst>
              <a:ext uri="{FF2B5EF4-FFF2-40B4-BE49-F238E27FC236}">
                <a16:creationId xmlns:a16="http://schemas.microsoft.com/office/drawing/2014/main" id="{9A531916-211D-D99F-EC44-D2D2297F54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EADC9-E694-2EEA-1A9C-666635AF5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6182D-0423-4153-94E1-257F7F91A77A}" type="slidenum">
              <a:rPr lang="en-US" smtClean="0"/>
              <a:t>‹#›</a:t>
            </a:fld>
            <a:endParaRPr lang="en-US"/>
          </a:p>
        </p:txBody>
      </p:sp>
    </p:spTree>
    <p:extLst>
      <p:ext uri="{BB962C8B-B14F-4D97-AF65-F5344CB8AC3E}">
        <p14:creationId xmlns:p14="http://schemas.microsoft.com/office/powerpoint/2010/main" val="377888635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C13A3-1A7B-03F1-6B66-B6A5A0ED0DBB}"/>
              </a:ext>
            </a:extLst>
          </p:cNvPr>
          <p:cNvSpPr txBox="1"/>
          <p:nvPr/>
        </p:nvSpPr>
        <p:spPr>
          <a:xfrm>
            <a:off x="350520" y="378887"/>
            <a:ext cx="10576560" cy="830997"/>
          </a:xfrm>
          <a:prstGeom prst="rect">
            <a:avLst/>
          </a:prstGeom>
          <a:noFill/>
        </p:spPr>
        <p:txBody>
          <a:bodyPr wrap="square" rtlCol="0">
            <a:spAutoFit/>
          </a:bodyPr>
          <a:lstStyle/>
          <a:p>
            <a:r>
              <a:rPr lang="en-US" sz="4800" b="1" dirty="0">
                <a:effectLst>
                  <a:outerShdw blurRad="50800" dist="38100" dir="2700000" algn="tl" rotWithShape="0">
                    <a:prstClr val="black">
                      <a:alpha val="40000"/>
                    </a:prstClr>
                  </a:outerShdw>
                </a:effectLst>
                <a:latin typeface="Aharoni" panose="02010803020104030203" pitchFamily="2" charset="-79"/>
                <a:cs typeface="Aharoni" panose="02010803020104030203" pitchFamily="2" charset="-79"/>
              </a:rPr>
              <a:t>DREAM DESTINATIONS GETAWAYS</a:t>
            </a:r>
          </a:p>
        </p:txBody>
      </p:sp>
      <p:sp>
        <p:nvSpPr>
          <p:cNvPr id="3" name="TextBox 2">
            <a:extLst>
              <a:ext uri="{FF2B5EF4-FFF2-40B4-BE49-F238E27FC236}">
                <a16:creationId xmlns:a16="http://schemas.microsoft.com/office/drawing/2014/main" id="{7F4E7AF5-4BF8-713E-69B7-F0F25AB6907E}"/>
              </a:ext>
            </a:extLst>
          </p:cNvPr>
          <p:cNvSpPr txBox="1"/>
          <p:nvPr/>
        </p:nvSpPr>
        <p:spPr>
          <a:xfrm>
            <a:off x="350520" y="2712720"/>
            <a:ext cx="4023360" cy="3877985"/>
          </a:xfrm>
          <a:prstGeom prst="rect">
            <a:avLst/>
          </a:prstGeom>
          <a:noFill/>
        </p:spPr>
        <p:txBody>
          <a:bodyPr wrap="square" rtlCol="0">
            <a:spAutoFit/>
          </a:bodyPr>
          <a:lstStyle/>
          <a:p>
            <a:r>
              <a:rPr lang="en-US" sz="3600" b="1" u="sng" dirty="0"/>
              <a:t>Team Members</a:t>
            </a:r>
          </a:p>
          <a:p>
            <a:pPr marL="457200" indent="-457200">
              <a:buFont typeface="Arial" panose="020B0604020202020204" pitchFamily="34" charset="0"/>
              <a:buChar char="•"/>
            </a:pPr>
            <a:r>
              <a:rPr lang="en-US" sz="3200" dirty="0"/>
              <a:t>Erika Valle-Baird</a:t>
            </a:r>
          </a:p>
          <a:p>
            <a:pPr marL="457200" indent="-457200">
              <a:buFont typeface="Arial" panose="020B0604020202020204" pitchFamily="34" charset="0"/>
              <a:buChar char="•"/>
            </a:pPr>
            <a:r>
              <a:rPr lang="en-US" sz="3200" dirty="0" err="1"/>
              <a:t>Domeniko</a:t>
            </a:r>
            <a:r>
              <a:rPr lang="en-US" sz="3200" dirty="0"/>
              <a:t> </a:t>
            </a:r>
            <a:r>
              <a:rPr lang="en-US" sz="3200" dirty="0" err="1"/>
              <a:t>Kondra</a:t>
            </a:r>
            <a:endParaRPr lang="en-US" sz="3200" dirty="0"/>
          </a:p>
          <a:p>
            <a:pPr marL="457200" indent="-457200">
              <a:buFont typeface="Arial" panose="020B0604020202020204" pitchFamily="34" charset="0"/>
              <a:buChar char="•"/>
            </a:pPr>
            <a:r>
              <a:rPr lang="en-US" sz="3200" dirty="0"/>
              <a:t>Mohammed </a:t>
            </a:r>
            <a:r>
              <a:rPr lang="en-US" sz="3200" dirty="0" err="1"/>
              <a:t>Khoshkoiyazdi</a:t>
            </a:r>
            <a:endParaRPr lang="en-US" sz="3200" dirty="0"/>
          </a:p>
          <a:p>
            <a:pPr marL="457200" indent="-457200">
              <a:buFont typeface="Arial" panose="020B0604020202020204" pitchFamily="34" charset="0"/>
              <a:buChar char="•"/>
            </a:pPr>
            <a:r>
              <a:rPr lang="en-US" sz="3200" dirty="0"/>
              <a:t>Madison </a:t>
            </a:r>
            <a:r>
              <a:rPr lang="en-US" sz="3200" dirty="0" err="1"/>
              <a:t>Bilko</a:t>
            </a:r>
            <a:endParaRPr lang="en-US" sz="3200" dirty="0"/>
          </a:p>
          <a:p>
            <a:pPr marL="457200" indent="-457200">
              <a:buFont typeface="Arial" panose="020B0604020202020204" pitchFamily="34" charset="0"/>
              <a:buChar char="•"/>
            </a:pPr>
            <a:r>
              <a:rPr lang="en-US" sz="3200" dirty="0"/>
              <a:t>Collin Cavanaugh</a:t>
            </a:r>
          </a:p>
          <a:p>
            <a:endParaRPr lang="en-US" dirty="0"/>
          </a:p>
        </p:txBody>
      </p:sp>
      <p:sp>
        <p:nvSpPr>
          <p:cNvPr id="4" name="TextBox 3">
            <a:extLst>
              <a:ext uri="{FF2B5EF4-FFF2-40B4-BE49-F238E27FC236}">
                <a16:creationId xmlns:a16="http://schemas.microsoft.com/office/drawing/2014/main" id="{048B8068-1F01-ABEA-E1F0-F0C123C60B0B}"/>
              </a:ext>
            </a:extLst>
          </p:cNvPr>
          <p:cNvSpPr txBox="1"/>
          <p:nvPr/>
        </p:nvSpPr>
        <p:spPr>
          <a:xfrm>
            <a:off x="2491740" y="794385"/>
            <a:ext cx="5029200" cy="1200329"/>
          </a:xfrm>
          <a:prstGeom prst="rect">
            <a:avLst/>
          </a:prstGeom>
          <a:noFill/>
        </p:spPr>
        <p:txBody>
          <a:bodyPr wrap="square" rtlCol="0">
            <a:spAutoFit/>
          </a:bodyPr>
          <a:lstStyle/>
          <a:p>
            <a:endParaRPr lang="en-US" dirty="0"/>
          </a:p>
          <a:p>
            <a:r>
              <a:rPr lang="en-US" sz="3600" dirty="0"/>
              <a:t>Presented by Tiny Coders</a:t>
            </a:r>
          </a:p>
          <a:p>
            <a:endParaRPr lang="en-US" dirty="0"/>
          </a:p>
        </p:txBody>
      </p:sp>
    </p:spTree>
    <p:extLst>
      <p:ext uri="{BB962C8B-B14F-4D97-AF65-F5344CB8AC3E}">
        <p14:creationId xmlns:p14="http://schemas.microsoft.com/office/powerpoint/2010/main" val="4167342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EE6770-47EB-5BCF-0FC6-C023D88F16FF}"/>
              </a:ext>
            </a:extLst>
          </p:cNvPr>
          <p:cNvSpPr txBox="1"/>
          <p:nvPr/>
        </p:nvSpPr>
        <p:spPr>
          <a:xfrm>
            <a:off x="190501" y="1200151"/>
            <a:ext cx="8515350" cy="5724644"/>
          </a:xfrm>
          <a:prstGeom prst="rect">
            <a:avLst/>
          </a:prstGeom>
          <a:noFill/>
        </p:spPr>
        <p:txBody>
          <a:bodyPr wrap="square" rtlCol="0">
            <a:spAutoFit/>
          </a:bodyPr>
          <a:lstStyle/>
          <a:p>
            <a:r>
              <a:rPr lang="en-US" sz="4000" b="1" u="sng" dirty="0"/>
              <a:t>COST PER LOC </a:t>
            </a:r>
          </a:p>
          <a:p>
            <a:r>
              <a:rPr lang="en-US" sz="2400" dirty="0"/>
              <a:t>= Burdened Labor Rate / Productivity </a:t>
            </a:r>
          </a:p>
          <a:p>
            <a:r>
              <a:rPr lang="en-US" sz="2400" dirty="0"/>
              <a:t>= $12800/372.34 </a:t>
            </a:r>
          </a:p>
          <a:p>
            <a:r>
              <a:rPr lang="en-US" sz="2400" dirty="0"/>
              <a:t>= </a:t>
            </a:r>
            <a:r>
              <a:rPr lang="en-US" sz="3200" b="1" dirty="0"/>
              <a:t>$34.38/LOC</a:t>
            </a:r>
          </a:p>
          <a:p>
            <a:endParaRPr lang="en-US" sz="2400" dirty="0"/>
          </a:p>
          <a:p>
            <a:endParaRPr lang="en-US" sz="2400" dirty="0"/>
          </a:p>
          <a:p>
            <a:endParaRPr lang="en-US" sz="2400" dirty="0"/>
          </a:p>
          <a:p>
            <a:r>
              <a:rPr lang="en-US" sz="4000" b="1" u="sng" dirty="0"/>
              <a:t>TOTAL COST</a:t>
            </a:r>
          </a:p>
          <a:p>
            <a:r>
              <a:rPr lang="en-US" sz="2400" dirty="0"/>
              <a:t>= Cost/LOC * Total LOC </a:t>
            </a:r>
          </a:p>
          <a:p>
            <a:r>
              <a:rPr lang="en-US" sz="2400" dirty="0"/>
              <a:t>= $34.38 Cost/LOC * 11200 LOC </a:t>
            </a:r>
          </a:p>
          <a:p>
            <a:r>
              <a:rPr lang="en-US" sz="2400" dirty="0"/>
              <a:t>= </a:t>
            </a:r>
            <a:r>
              <a:rPr lang="en-US" sz="3200" b="1" dirty="0"/>
              <a:t>$385,056</a:t>
            </a:r>
          </a:p>
          <a:p>
            <a:endParaRPr lang="en-US" dirty="0"/>
          </a:p>
          <a:p>
            <a:r>
              <a:rPr lang="en-US" sz="1800" dirty="0"/>
              <a:t> </a:t>
            </a:r>
          </a:p>
          <a:p>
            <a:endParaRPr lang="en-US" dirty="0"/>
          </a:p>
        </p:txBody>
      </p:sp>
      <p:sp>
        <p:nvSpPr>
          <p:cNvPr id="5" name="TextBox 4">
            <a:extLst>
              <a:ext uri="{FF2B5EF4-FFF2-40B4-BE49-F238E27FC236}">
                <a16:creationId xmlns:a16="http://schemas.microsoft.com/office/drawing/2014/main" id="{B2ADA8F4-B849-7F0D-1330-1208A95B3FFA}"/>
              </a:ext>
            </a:extLst>
          </p:cNvPr>
          <p:cNvSpPr txBox="1"/>
          <p:nvPr/>
        </p:nvSpPr>
        <p:spPr>
          <a:xfrm>
            <a:off x="3686175" y="161925"/>
            <a:ext cx="4248150" cy="769441"/>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4400" dirty="0"/>
              <a:t>LOC CONTINUED</a:t>
            </a:r>
          </a:p>
        </p:txBody>
      </p:sp>
    </p:spTree>
    <p:extLst>
      <p:ext uri="{BB962C8B-B14F-4D97-AF65-F5344CB8AC3E}">
        <p14:creationId xmlns:p14="http://schemas.microsoft.com/office/powerpoint/2010/main" val="77533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ACF0B88-EA42-C837-7722-C538D094F14E}"/>
              </a:ext>
            </a:extLst>
          </p:cNvPr>
          <p:cNvGraphicFramePr>
            <a:graphicFrameLocks noGrp="1"/>
          </p:cNvGraphicFramePr>
          <p:nvPr>
            <p:extLst>
              <p:ext uri="{D42A27DB-BD31-4B8C-83A1-F6EECF244321}">
                <p14:modId xmlns:p14="http://schemas.microsoft.com/office/powerpoint/2010/main" val="3426168255"/>
              </p:ext>
            </p:extLst>
          </p:nvPr>
        </p:nvGraphicFramePr>
        <p:xfrm>
          <a:off x="7781925" y="4"/>
          <a:ext cx="4410076" cy="6405833"/>
        </p:xfrm>
        <a:graphic>
          <a:graphicData uri="http://schemas.openxmlformats.org/drawingml/2006/table">
            <a:tbl>
              <a:tblPr firstRow="1" firstCol="1" lastRow="1" lastCol="1" bandRow="1" bandCol="1">
                <a:tableStyleId>{5C22544A-7EE6-4342-B048-85BDC9FD1C3A}</a:tableStyleId>
              </a:tblPr>
              <a:tblGrid>
                <a:gridCol w="3378686">
                  <a:extLst>
                    <a:ext uri="{9D8B030D-6E8A-4147-A177-3AD203B41FA5}">
                      <a16:colId xmlns:a16="http://schemas.microsoft.com/office/drawing/2014/main" val="3128459736"/>
                    </a:ext>
                  </a:extLst>
                </a:gridCol>
                <a:gridCol w="1031390">
                  <a:extLst>
                    <a:ext uri="{9D8B030D-6E8A-4147-A177-3AD203B41FA5}">
                      <a16:colId xmlns:a16="http://schemas.microsoft.com/office/drawing/2014/main" val="774547281"/>
                    </a:ext>
                  </a:extLst>
                </a:gridCol>
              </a:tblGrid>
              <a:tr h="361072">
                <a:tc>
                  <a:txBody>
                    <a:bodyPr/>
                    <a:lstStyle/>
                    <a:p>
                      <a:pPr marL="0" marR="0" algn="r">
                        <a:lnSpc>
                          <a:spcPct val="107000"/>
                        </a:lnSpc>
                        <a:spcBef>
                          <a:spcPts val="0"/>
                        </a:spcBef>
                        <a:spcAft>
                          <a:spcPts val="0"/>
                        </a:spcAft>
                      </a:pPr>
                      <a:r>
                        <a:rPr lang="en-US" sz="2800" dirty="0">
                          <a:effectLst/>
                        </a:rPr>
                        <a:t>Factor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800" dirty="0">
                          <a:effectLst/>
                        </a:rPr>
                        <a:t>Value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3773735"/>
                  </a:ext>
                </a:extLst>
              </a:tr>
              <a:tr h="361072">
                <a:tc>
                  <a:txBody>
                    <a:bodyPr/>
                    <a:lstStyle/>
                    <a:p>
                      <a:pPr marL="0" marR="0" algn="r">
                        <a:lnSpc>
                          <a:spcPct val="107000"/>
                        </a:lnSpc>
                        <a:spcBef>
                          <a:spcPts val="0"/>
                        </a:spcBef>
                        <a:spcAft>
                          <a:spcPts val="0"/>
                        </a:spcAft>
                      </a:pPr>
                      <a:r>
                        <a:rPr lang="en-US" sz="2000">
                          <a:effectLst/>
                        </a:rPr>
                        <a:t>Backup required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5387324"/>
                  </a:ext>
                </a:extLst>
              </a:tr>
              <a:tr h="361072">
                <a:tc>
                  <a:txBody>
                    <a:bodyPr/>
                    <a:lstStyle/>
                    <a:p>
                      <a:pPr marL="0" marR="0" algn="r">
                        <a:lnSpc>
                          <a:spcPct val="107000"/>
                        </a:lnSpc>
                        <a:spcBef>
                          <a:spcPts val="0"/>
                        </a:spcBef>
                        <a:spcAft>
                          <a:spcPts val="0"/>
                        </a:spcAft>
                      </a:pPr>
                      <a:r>
                        <a:rPr lang="en-US" sz="2000" dirty="0">
                          <a:effectLst/>
                        </a:rPr>
                        <a:t>Data communication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0760423"/>
                  </a:ext>
                </a:extLst>
              </a:tr>
              <a:tr h="361072">
                <a:tc>
                  <a:txBody>
                    <a:bodyPr/>
                    <a:lstStyle/>
                    <a:p>
                      <a:pPr marL="0" marR="0" algn="r">
                        <a:lnSpc>
                          <a:spcPct val="107000"/>
                        </a:lnSpc>
                        <a:spcBef>
                          <a:spcPts val="0"/>
                        </a:spcBef>
                        <a:spcAft>
                          <a:spcPts val="0"/>
                        </a:spcAft>
                      </a:pPr>
                      <a:r>
                        <a:rPr lang="en-US" sz="2000">
                          <a:effectLst/>
                        </a:rPr>
                        <a:t>Distributed processing</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1905185"/>
                  </a:ext>
                </a:extLst>
              </a:tr>
              <a:tr h="361072">
                <a:tc>
                  <a:txBody>
                    <a:bodyPr/>
                    <a:lstStyle/>
                    <a:p>
                      <a:pPr marL="0" marR="0" algn="r">
                        <a:lnSpc>
                          <a:spcPct val="107000"/>
                        </a:lnSpc>
                        <a:spcBef>
                          <a:spcPts val="0"/>
                        </a:spcBef>
                        <a:spcAft>
                          <a:spcPts val="0"/>
                        </a:spcAft>
                      </a:pPr>
                      <a:r>
                        <a:rPr lang="en-US" sz="2000">
                          <a:effectLst/>
                        </a:rPr>
                        <a:t>Optimal performance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4642747"/>
                  </a:ext>
                </a:extLst>
              </a:tr>
              <a:tr h="361072">
                <a:tc>
                  <a:txBody>
                    <a:bodyPr/>
                    <a:lstStyle/>
                    <a:p>
                      <a:pPr marL="0" marR="0" algn="r">
                        <a:lnSpc>
                          <a:spcPct val="107000"/>
                        </a:lnSpc>
                        <a:spcBef>
                          <a:spcPts val="0"/>
                        </a:spcBef>
                        <a:spcAft>
                          <a:spcPts val="0"/>
                        </a:spcAft>
                      </a:pPr>
                      <a:r>
                        <a:rPr lang="en-US" sz="2000">
                          <a:effectLst/>
                        </a:rPr>
                        <a:t>Heavily used operating system</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7863079"/>
                  </a:ext>
                </a:extLst>
              </a:tr>
              <a:tr h="361072">
                <a:tc>
                  <a:txBody>
                    <a:bodyPr/>
                    <a:lstStyle/>
                    <a:p>
                      <a:pPr marL="0" marR="0" algn="r">
                        <a:lnSpc>
                          <a:spcPct val="107000"/>
                        </a:lnSpc>
                        <a:spcBef>
                          <a:spcPts val="0"/>
                        </a:spcBef>
                        <a:spcAft>
                          <a:spcPts val="0"/>
                        </a:spcAft>
                      </a:pPr>
                      <a:r>
                        <a:rPr lang="en-US" sz="2000">
                          <a:effectLst/>
                        </a:rPr>
                        <a:t>Online data security</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2544938"/>
                  </a:ext>
                </a:extLst>
              </a:tr>
              <a:tr h="361072">
                <a:tc>
                  <a:txBody>
                    <a:bodyPr/>
                    <a:lstStyle/>
                    <a:p>
                      <a:pPr marL="0" marR="0" algn="r">
                        <a:lnSpc>
                          <a:spcPct val="107000"/>
                        </a:lnSpc>
                        <a:spcBef>
                          <a:spcPts val="0"/>
                        </a:spcBef>
                        <a:spcAft>
                          <a:spcPts val="0"/>
                        </a:spcAft>
                      </a:pPr>
                      <a:r>
                        <a:rPr lang="en-US" sz="2000">
                          <a:effectLst/>
                        </a:rPr>
                        <a:t>Multiple screens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9759612"/>
                  </a:ext>
                </a:extLst>
              </a:tr>
              <a:tr h="361072">
                <a:tc>
                  <a:txBody>
                    <a:bodyPr/>
                    <a:lstStyle/>
                    <a:p>
                      <a:pPr marL="0" marR="0" algn="r">
                        <a:lnSpc>
                          <a:spcPct val="107000"/>
                        </a:lnSpc>
                        <a:spcBef>
                          <a:spcPts val="0"/>
                        </a:spcBef>
                        <a:spcAft>
                          <a:spcPts val="0"/>
                        </a:spcAft>
                      </a:pPr>
                      <a:r>
                        <a:rPr lang="en-US" sz="2000">
                          <a:effectLst/>
                        </a:rPr>
                        <a:t>Online master file update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7427271"/>
                  </a:ext>
                </a:extLst>
              </a:tr>
              <a:tr h="558597">
                <a:tc>
                  <a:txBody>
                    <a:bodyPr/>
                    <a:lstStyle/>
                    <a:p>
                      <a:pPr marL="0" marR="0" algn="r">
                        <a:lnSpc>
                          <a:spcPct val="107000"/>
                        </a:lnSpc>
                        <a:spcBef>
                          <a:spcPts val="0"/>
                        </a:spcBef>
                        <a:spcAft>
                          <a:spcPts val="0"/>
                        </a:spcAft>
                      </a:pPr>
                      <a:r>
                        <a:rPr lang="en-US" sz="2000">
                          <a:effectLst/>
                        </a:rPr>
                        <a:t>Complex inputs, Queries, Outputs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7875844"/>
                  </a:ext>
                </a:extLst>
              </a:tr>
              <a:tr h="361072">
                <a:tc>
                  <a:txBody>
                    <a:bodyPr/>
                    <a:lstStyle/>
                    <a:p>
                      <a:pPr marL="0" marR="0" algn="r">
                        <a:lnSpc>
                          <a:spcPct val="107000"/>
                        </a:lnSpc>
                        <a:spcBef>
                          <a:spcPts val="0"/>
                        </a:spcBef>
                        <a:spcAft>
                          <a:spcPts val="0"/>
                        </a:spcAft>
                      </a:pPr>
                      <a:r>
                        <a:rPr lang="en-US" sz="2000">
                          <a:effectLst/>
                        </a:rPr>
                        <a:t>Complex internal processing</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4750959"/>
                  </a:ext>
                </a:extLst>
              </a:tr>
              <a:tr h="361072">
                <a:tc>
                  <a:txBody>
                    <a:bodyPr/>
                    <a:lstStyle/>
                    <a:p>
                      <a:pPr marL="0" marR="0" algn="r">
                        <a:lnSpc>
                          <a:spcPct val="107000"/>
                        </a:lnSpc>
                        <a:spcBef>
                          <a:spcPts val="0"/>
                        </a:spcBef>
                        <a:spcAft>
                          <a:spcPts val="0"/>
                        </a:spcAft>
                      </a:pPr>
                      <a:r>
                        <a:rPr lang="en-US" sz="2000" dirty="0">
                          <a:effectLst/>
                        </a:rPr>
                        <a:t>Reusable code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5625278"/>
                  </a:ext>
                </a:extLst>
              </a:tr>
              <a:tr h="558597">
                <a:tc>
                  <a:txBody>
                    <a:bodyPr/>
                    <a:lstStyle/>
                    <a:p>
                      <a:pPr marL="0" marR="0" algn="r">
                        <a:lnSpc>
                          <a:spcPct val="107000"/>
                        </a:lnSpc>
                        <a:spcBef>
                          <a:spcPts val="0"/>
                        </a:spcBef>
                        <a:spcAft>
                          <a:spcPts val="0"/>
                        </a:spcAft>
                      </a:pPr>
                      <a:r>
                        <a:rPr lang="en-US" sz="2000">
                          <a:effectLst/>
                        </a:rPr>
                        <a:t>Conversion/ installation in design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2909407"/>
                  </a:ext>
                </a:extLst>
              </a:tr>
              <a:tr h="361072">
                <a:tc>
                  <a:txBody>
                    <a:bodyPr/>
                    <a:lstStyle/>
                    <a:p>
                      <a:pPr marL="0" marR="0" algn="r">
                        <a:lnSpc>
                          <a:spcPct val="107000"/>
                        </a:lnSpc>
                        <a:spcBef>
                          <a:spcPts val="0"/>
                        </a:spcBef>
                        <a:spcAft>
                          <a:spcPts val="0"/>
                        </a:spcAft>
                      </a:pPr>
                      <a:r>
                        <a:rPr lang="en-US" sz="2000">
                          <a:effectLst/>
                        </a:rPr>
                        <a:t>Multiple user sites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9633458"/>
                  </a:ext>
                </a:extLst>
              </a:tr>
              <a:tr h="361072">
                <a:tc>
                  <a:txBody>
                    <a:bodyPr/>
                    <a:lstStyle/>
                    <a:p>
                      <a:pPr marL="0" marR="0" algn="r">
                        <a:lnSpc>
                          <a:spcPct val="107000"/>
                        </a:lnSpc>
                        <a:spcBef>
                          <a:spcPts val="0"/>
                        </a:spcBef>
                        <a:spcAft>
                          <a:spcPts val="0"/>
                        </a:spcAft>
                      </a:pPr>
                      <a:r>
                        <a:rPr lang="en-US" sz="2000">
                          <a:effectLst/>
                        </a:rPr>
                        <a:t>Ease of use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2425807"/>
                  </a:ext>
                </a:extLst>
              </a:tr>
              <a:tr h="361072">
                <a:tc>
                  <a:txBody>
                    <a:bodyPr/>
                    <a:lstStyle/>
                    <a:p>
                      <a:pPr marL="0" marR="0" algn="r">
                        <a:lnSpc>
                          <a:spcPct val="107000"/>
                        </a:lnSpc>
                        <a:spcBef>
                          <a:spcPts val="0"/>
                        </a:spcBef>
                        <a:spcAft>
                          <a:spcPts val="0"/>
                        </a:spcAft>
                      </a:pPr>
                      <a:r>
                        <a:rPr lang="en-US" sz="2000">
                          <a:effectLst/>
                        </a:rPr>
                        <a:t>Value Adjustment factor</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44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6963829"/>
                  </a:ext>
                </a:extLst>
              </a:tr>
            </a:tbl>
          </a:graphicData>
        </a:graphic>
      </p:graphicFrame>
      <p:graphicFrame>
        <p:nvGraphicFramePr>
          <p:cNvPr id="3" name="Table 2">
            <a:extLst>
              <a:ext uri="{FF2B5EF4-FFF2-40B4-BE49-F238E27FC236}">
                <a16:creationId xmlns:a16="http://schemas.microsoft.com/office/drawing/2014/main" id="{E8251C8D-EA97-07F1-8B4F-20F49B3C7098}"/>
              </a:ext>
            </a:extLst>
          </p:cNvPr>
          <p:cNvGraphicFramePr>
            <a:graphicFrameLocks noGrp="1"/>
          </p:cNvGraphicFramePr>
          <p:nvPr>
            <p:extLst>
              <p:ext uri="{D42A27DB-BD31-4B8C-83A1-F6EECF244321}">
                <p14:modId xmlns:p14="http://schemas.microsoft.com/office/powerpoint/2010/main" val="1140248"/>
              </p:ext>
            </p:extLst>
          </p:nvPr>
        </p:nvGraphicFramePr>
        <p:xfrm>
          <a:off x="233359" y="1269867"/>
          <a:ext cx="7058028" cy="5588133"/>
        </p:xfrm>
        <a:graphic>
          <a:graphicData uri="http://schemas.openxmlformats.org/drawingml/2006/table">
            <a:tbl>
              <a:tblPr firstRow="1" firstCol="1">
                <a:tableStyleId>{5C22544A-7EE6-4342-B048-85BDC9FD1C3A}</a:tableStyleId>
              </a:tblPr>
              <a:tblGrid>
                <a:gridCol w="1764507">
                  <a:extLst>
                    <a:ext uri="{9D8B030D-6E8A-4147-A177-3AD203B41FA5}">
                      <a16:colId xmlns:a16="http://schemas.microsoft.com/office/drawing/2014/main" val="432015472"/>
                    </a:ext>
                  </a:extLst>
                </a:gridCol>
                <a:gridCol w="1764507">
                  <a:extLst>
                    <a:ext uri="{9D8B030D-6E8A-4147-A177-3AD203B41FA5}">
                      <a16:colId xmlns:a16="http://schemas.microsoft.com/office/drawing/2014/main" val="1325129410"/>
                    </a:ext>
                  </a:extLst>
                </a:gridCol>
                <a:gridCol w="1764507">
                  <a:extLst>
                    <a:ext uri="{9D8B030D-6E8A-4147-A177-3AD203B41FA5}">
                      <a16:colId xmlns:a16="http://schemas.microsoft.com/office/drawing/2014/main" val="813952426"/>
                    </a:ext>
                  </a:extLst>
                </a:gridCol>
                <a:gridCol w="1764507">
                  <a:extLst>
                    <a:ext uri="{9D8B030D-6E8A-4147-A177-3AD203B41FA5}">
                      <a16:colId xmlns:a16="http://schemas.microsoft.com/office/drawing/2014/main" val="4135324105"/>
                    </a:ext>
                  </a:extLst>
                </a:gridCol>
              </a:tblGrid>
              <a:tr h="658310">
                <a:tc>
                  <a:txBody>
                    <a:bodyPr/>
                    <a:lstStyle/>
                    <a:p>
                      <a:pPr marL="0" marR="0" algn="r">
                        <a:lnSpc>
                          <a:spcPct val="107000"/>
                        </a:lnSpc>
                        <a:spcBef>
                          <a:spcPts val="0"/>
                        </a:spcBef>
                        <a:spcAft>
                          <a:spcPts val="0"/>
                        </a:spcAft>
                      </a:pPr>
                      <a:r>
                        <a:rPr lang="en-US" sz="2000" dirty="0">
                          <a:effectLst/>
                        </a:rPr>
                        <a:t>Information Domain Value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Count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Weighting Factor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Total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9879931"/>
                  </a:ext>
                </a:extLst>
              </a:tr>
              <a:tr h="624547">
                <a:tc>
                  <a:txBody>
                    <a:bodyPr/>
                    <a:lstStyle/>
                    <a:p>
                      <a:pPr marL="0" marR="0" algn="r">
                        <a:lnSpc>
                          <a:spcPct val="107000"/>
                        </a:lnSpc>
                        <a:spcBef>
                          <a:spcPts val="0"/>
                        </a:spcBef>
                        <a:spcAft>
                          <a:spcPts val="0"/>
                        </a:spcAft>
                      </a:pPr>
                      <a:r>
                        <a:rPr lang="en-US" sz="2000">
                          <a:effectLst/>
                        </a:rPr>
                        <a:t>External Input (EI)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20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5109825"/>
                  </a:ext>
                </a:extLst>
              </a:tr>
              <a:tr h="658310">
                <a:tc>
                  <a:txBody>
                    <a:bodyPr/>
                    <a:lstStyle/>
                    <a:p>
                      <a:pPr marL="0" marR="0" algn="r">
                        <a:lnSpc>
                          <a:spcPct val="107000"/>
                        </a:lnSpc>
                        <a:spcBef>
                          <a:spcPts val="0"/>
                        </a:spcBef>
                        <a:spcAft>
                          <a:spcPts val="0"/>
                        </a:spcAft>
                      </a:pPr>
                      <a:r>
                        <a:rPr lang="en-US" sz="2000" dirty="0">
                          <a:effectLst/>
                        </a:rPr>
                        <a:t>External Output </a:t>
                      </a:r>
                    </a:p>
                    <a:p>
                      <a:pPr marL="0" marR="0" algn="r">
                        <a:lnSpc>
                          <a:spcPct val="107000"/>
                        </a:lnSpc>
                        <a:spcBef>
                          <a:spcPts val="0"/>
                        </a:spcBef>
                        <a:spcAft>
                          <a:spcPts val="0"/>
                        </a:spcAft>
                      </a:pPr>
                      <a:r>
                        <a:rPr lang="en-US" sz="2000" dirty="0">
                          <a:effectLst/>
                        </a:rPr>
                        <a:t>(EO)</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48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8056029"/>
                  </a:ext>
                </a:extLst>
              </a:tr>
              <a:tr h="658310">
                <a:tc>
                  <a:txBody>
                    <a:bodyPr/>
                    <a:lstStyle/>
                    <a:p>
                      <a:pPr marL="0" marR="0" algn="r">
                        <a:lnSpc>
                          <a:spcPct val="107000"/>
                        </a:lnSpc>
                        <a:spcBef>
                          <a:spcPts val="0"/>
                        </a:spcBef>
                        <a:spcAft>
                          <a:spcPts val="0"/>
                        </a:spcAft>
                      </a:pPr>
                      <a:r>
                        <a:rPr lang="en-US" sz="2000" dirty="0">
                          <a:effectLst/>
                        </a:rPr>
                        <a:t>External Inquires </a:t>
                      </a:r>
                    </a:p>
                    <a:p>
                      <a:pPr marL="0" marR="0" algn="r">
                        <a:lnSpc>
                          <a:spcPct val="107000"/>
                        </a:lnSpc>
                        <a:spcBef>
                          <a:spcPts val="0"/>
                        </a:spcBef>
                        <a:spcAft>
                          <a:spcPts val="0"/>
                        </a:spcAft>
                      </a:pPr>
                      <a:r>
                        <a:rPr lang="en-US" sz="2000" dirty="0">
                          <a:effectLst/>
                        </a:rPr>
                        <a:t>(EI)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45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5493585"/>
                  </a:ext>
                </a:extLst>
              </a:tr>
              <a:tr h="943909">
                <a:tc>
                  <a:txBody>
                    <a:bodyPr/>
                    <a:lstStyle/>
                    <a:p>
                      <a:pPr marL="0" marR="0" algn="r">
                        <a:lnSpc>
                          <a:spcPct val="107000"/>
                        </a:lnSpc>
                        <a:spcBef>
                          <a:spcPts val="0"/>
                        </a:spcBef>
                        <a:spcAft>
                          <a:spcPts val="0"/>
                        </a:spcAft>
                      </a:pPr>
                      <a:r>
                        <a:rPr lang="en-US" sz="2000" dirty="0">
                          <a:effectLst/>
                        </a:rPr>
                        <a:t>Internal Logical Files</a:t>
                      </a:r>
                    </a:p>
                    <a:p>
                      <a:pPr marL="0" marR="0" algn="r">
                        <a:lnSpc>
                          <a:spcPct val="107000"/>
                        </a:lnSpc>
                        <a:spcBef>
                          <a:spcPts val="0"/>
                        </a:spcBef>
                        <a:spcAft>
                          <a:spcPts val="0"/>
                        </a:spcAft>
                      </a:pPr>
                      <a:r>
                        <a:rPr lang="en-US" sz="2000" dirty="0">
                          <a:effectLst/>
                        </a:rPr>
                        <a:t> (ILF)</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32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984668"/>
                  </a:ext>
                </a:extLst>
              </a:tr>
              <a:tr h="943909">
                <a:tc>
                  <a:txBody>
                    <a:bodyPr/>
                    <a:lstStyle/>
                    <a:p>
                      <a:pPr marL="0" marR="0" algn="r">
                        <a:lnSpc>
                          <a:spcPct val="107000"/>
                        </a:lnSpc>
                        <a:spcBef>
                          <a:spcPts val="0"/>
                        </a:spcBef>
                        <a:spcAft>
                          <a:spcPts val="0"/>
                        </a:spcAft>
                      </a:pPr>
                      <a:r>
                        <a:rPr lang="en-US" sz="2000" dirty="0">
                          <a:effectLst/>
                        </a:rPr>
                        <a:t>External Interface Files</a:t>
                      </a:r>
                    </a:p>
                    <a:p>
                      <a:pPr marL="0" marR="0" algn="r">
                        <a:lnSpc>
                          <a:spcPct val="107000"/>
                        </a:lnSpc>
                        <a:spcBef>
                          <a:spcPts val="0"/>
                        </a:spcBef>
                        <a:spcAft>
                          <a:spcPts val="0"/>
                        </a:spcAft>
                      </a:pPr>
                      <a:r>
                        <a:rPr lang="en-US" sz="2000" dirty="0">
                          <a:effectLst/>
                        </a:rPr>
                        <a:t>(EIF)</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3022304"/>
                  </a:ext>
                </a:extLst>
              </a:tr>
              <a:tr h="321707">
                <a:tc>
                  <a:txBody>
                    <a:bodyPr/>
                    <a:lstStyle/>
                    <a:p>
                      <a:pPr marL="0" marR="0" algn="r">
                        <a:lnSpc>
                          <a:spcPct val="107000"/>
                        </a:lnSpc>
                        <a:spcBef>
                          <a:spcPts val="0"/>
                        </a:spcBef>
                        <a:spcAft>
                          <a:spcPts val="0"/>
                        </a:spcAft>
                      </a:pPr>
                      <a:r>
                        <a:rPr lang="en-US" sz="2000" dirty="0">
                          <a:effectLst/>
                        </a:rPr>
                        <a:t>Count Total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800" b="1" dirty="0">
                          <a:effectLst/>
                        </a:rPr>
                        <a:t>145</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6540221"/>
                  </a:ext>
                </a:extLst>
              </a:tr>
            </a:tbl>
          </a:graphicData>
        </a:graphic>
      </p:graphicFrame>
      <p:sp>
        <p:nvSpPr>
          <p:cNvPr id="5" name="TextBox 4">
            <a:extLst>
              <a:ext uri="{FF2B5EF4-FFF2-40B4-BE49-F238E27FC236}">
                <a16:creationId xmlns:a16="http://schemas.microsoft.com/office/drawing/2014/main" id="{B089DAFD-19A6-AA26-0C02-560C9DA7284F}"/>
              </a:ext>
            </a:extLst>
          </p:cNvPr>
          <p:cNvSpPr txBox="1"/>
          <p:nvPr/>
        </p:nvSpPr>
        <p:spPr>
          <a:xfrm>
            <a:off x="2200274" y="123826"/>
            <a:ext cx="5934075" cy="830997"/>
          </a:xfrm>
          <a:prstGeom prst="rect">
            <a:avLst/>
          </a:prstGeom>
          <a:noFill/>
        </p:spPr>
        <p:txBody>
          <a:bodyPr wrap="square" rtlCol="0">
            <a:spAutoFit/>
          </a:bodyPr>
          <a:lstStyle/>
          <a:p>
            <a:r>
              <a:rPr lang="en-US" sz="4800" b="1" dirty="0">
                <a:solidFill>
                  <a:schemeClr val="bg1"/>
                </a:solidFill>
              </a:rPr>
              <a:t>FUNCTION POINTS</a:t>
            </a:r>
          </a:p>
        </p:txBody>
      </p:sp>
    </p:spTree>
    <p:extLst>
      <p:ext uri="{BB962C8B-B14F-4D97-AF65-F5344CB8AC3E}">
        <p14:creationId xmlns:p14="http://schemas.microsoft.com/office/powerpoint/2010/main" val="281826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7BCAFD-C608-10F1-8FE6-92ADBBE02D19}"/>
              </a:ext>
            </a:extLst>
          </p:cNvPr>
          <p:cNvSpPr txBox="1"/>
          <p:nvPr/>
        </p:nvSpPr>
        <p:spPr>
          <a:xfrm>
            <a:off x="142875" y="769441"/>
            <a:ext cx="11830050" cy="6186309"/>
          </a:xfrm>
          <a:prstGeom prst="rect">
            <a:avLst/>
          </a:prstGeom>
          <a:noFill/>
        </p:spPr>
        <p:txBody>
          <a:bodyPr wrap="square" rtlCol="0">
            <a:spAutoFit/>
          </a:bodyPr>
          <a:lstStyle/>
          <a:p>
            <a:r>
              <a:rPr lang="en-US" sz="3200" dirty="0"/>
              <a:t>Using C++ language for the LOC/FP Estimate:</a:t>
            </a:r>
          </a:p>
          <a:p>
            <a:r>
              <a:rPr lang="en-US" sz="3600" b="1" u="sng" dirty="0"/>
              <a:t>LOC/FP </a:t>
            </a:r>
            <a:r>
              <a:rPr lang="en-US" sz="3200" dirty="0"/>
              <a:t>= </a:t>
            </a:r>
            <a:r>
              <a:rPr lang="en-US" sz="3600" b="1" dirty="0"/>
              <a:t>64</a:t>
            </a:r>
          </a:p>
          <a:p>
            <a:endParaRPr lang="en-US" sz="3200" dirty="0"/>
          </a:p>
          <a:p>
            <a:r>
              <a:rPr lang="en-US" sz="3600" b="1" dirty="0"/>
              <a:t>FP = CT * (0.65 + (0.01 x </a:t>
            </a:r>
            <a:r>
              <a:rPr lang="en-US" sz="3600" b="1" dirty="0" err="1"/>
              <a:t>ΣFi</a:t>
            </a:r>
            <a:r>
              <a:rPr lang="en-US" sz="3600" b="1" dirty="0"/>
              <a:t>))</a:t>
            </a:r>
          </a:p>
          <a:p>
            <a:r>
              <a:rPr lang="en-US" sz="3600" dirty="0"/>
              <a:t>Count Total (CT) = unadjusted function points from table</a:t>
            </a:r>
          </a:p>
          <a:p>
            <a:endParaRPr lang="en-US" sz="3600" dirty="0"/>
          </a:p>
          <a:p>
            <a:r>
              <a:rPr lang="en-US" sz="4000" b="1" dirty="0" err="1"/>
              <a:t>ΣFi</a:t>
            </a:r>
            <a:r>
              <a:rPr lang="en-US" sz="3600" dirty="0"/>
              <a:t>= total score from questionnaire 14 complexity </a:t>
            </a:r>
          </a:p>
          <a:p>
            <a:r>
              <a:rPr lang="en-US" sz="3600" dirty="0"/>
              <a:t>	adjustment factors with values 0 to 5</a:t>
            </a:r>
          </a:p>
          <a:p>
            <a:pPr marL="342900" indent="-342900">
              <a:buFont typeface="Arial" panose="020B0604020202020204" pitchFamily="34" charset="0"/>
              <a:buChar char="•"/>
            </a:pPr>
            <a:endParaRPr lang="en-US" sz="3200" dirty="0"/>
          </a:p>
          <a:p>
            <a:r>
              <a:rPr lang="en-US" sz="4000" b="1" u="sng" dirty="0"/>
              <a:t>Count Total </a:t>
            </a:r>
            <a:r>
              <a:rPr lang="en-US" sz="3200" dirty="0"/>
              <a:t>(</a:t>
            </a:r>
            <a:r>
              <a:rPr lang="en-US" sz="4000" b="1" u="sng" dirty="0"/>
              <a:t>CT</a:t>
            </a:r>
            <a:r>
              <a:rPr lang="en-US" sz="3200" dirty="0"/>
              <a:t>) = </a:t>
            </a:r>
            <a:r>
              <a:rPr lang="en-US" sz="4000" b="1" dirty="0"/>
              <a:t>145</a:t>
            </a:r>
            <a:endParaRPr lang="en-US" sz="4000" b="1" u="sng" dirty="0"/>
          </a:p>
          <a:p>
            <a:r>
              <a:rPr lang="en-US" sz="4000" b="1" u="sng" dirty="0" err="1"/>
              <a:t>ΣFi</a:t>
            </a:r>
            <a:r>
              <a:rPr lang="en-US" sz="4000" b="1" u="sng" dirty="0"/>
              <a:t> </a:t>
            </a:r>
            <a:r>
              <a:rPr lang="en-US" sz="3200" dirty="0"/>
              <a:t>= </a:t>
            </a:r>
            <a:r>
              <a:rPr lang="en-US" sz="4000" b="1" dirty="0"/>
              <a:t>44</a:t>
            </a:r>
            <a:endParaRPr lang="en-US" dirty="0"/>
          </a:p>
        </p:txBody>
      </p:sp>
      <p:sp>
        <p:nvSpPr>
          <p:cNvPr id="3" name="TextBox 2">
            <a:extLst>
              <a:ext uri="{FF2B5EF4-FFF2-40B4-BE49-F238E27FC236}">
                <a16:creationId xmlns:a16="http://schemas.microsoft.com/office/drawing/2014/main" id="{94D813E8-2FF4-8CCD-A8BC-B860860AEB55}"/>
              </a:ext>
            </a:extLst>
          </p:cNvPr>
          <p:cNvSpPr txBox="1"/>
          <p:nvPr/>
        </p:nvSpPr>
        <p:spPr>
          <a:xfrm>
            <a:off x="3033712" y="0"/>
            <a:ext cx="6048375" cy="769441"/>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4400" dirty="0"/>
              <a:t>FUNCTION POINTS CON’T</a:t>
            </a:r>
          </a:p>
        </p:txBody>
      </p:sp>
    </p:spTree>
    <p:extLst>
      <p:ext uri="{BB962C8B-B14F-4D97-AF65-F5344CB8AC3E}">
        <p14:creationId xmlns:p14="http://schemas.microsoft.com/office/powerpoint/2010/main" val="2220560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123AEB-E220-FB55-F348-632729A29DBC}"/>
              </a:ext>
            </a:extLst>
          </p:cNvPr>
          <p:cNvSpPr txBox="1"/>
          <p:nvPr/>
        </p:nvSpPr>
        <p:spPr>
          <a:xfrm>
            <a:off x="85725" y="784086"/>
            <a:ext cx="10715625" cy="6032421"/>
          </a:xfrm>
          <a:prstGeom prst="rect">
            <a:avLst/>
          </a:prstGeom>
          <a:noFill/>
        </p:spPr>
        <p:txBody>
          <a:bodyPr wrap="square" rtlCol="0">
            <a:spAutoFit/>
          </a:bodyPr>
          <a:lstStyle/>
          <a:p>
            <a:r>
              <a:rPr lang="en-US" sz="2800" b="1" u="sng" dirty="0"/>
              <a:t>FP = CT * (0.65 + 0.01 x </a:t>
            </a:r>
            <a:r>
              <a:rPr lang="en-US" sz="2800" b="1" u="sng" dirty="0" err="1"/>
              <a:t>ΣFi</a:t>
            </a:r>
            <a:r>
              <a:rPr lang="en-US" sz="2800" b="1" u="sng" dirty="0"/>
              <a:t>) </a:t>
            </a:r>
          </a:p>
          <a:p>
            <a:r>
              <a:rPr lang="en-US" sz="2400" dirty="0"/>
              <a:t>= 145 * (0.65 + (0.01 * 44)) </a:t>
            </a:r>
          </a:p>
          <a:p>
            <a:r>
              <a:rPr lang="en-US" sz="2400" dirty="0"/>
              <a:t>= </a:t>
            </a:r>
            <a:r>
              <a:rPr lang="en-US" sz="3200" b="1" dirty="0"/>
              <a:t>158.05 FP</a:t>
            </a:r>
          </a:p>
          <a:p>
            <a:endParaRPr lang="en-US" dirty="0"/>
          </a:p>
          <a:p>
            <a:r>
              <a:rPr lang="en-US" sz="2800" b="1" u="sng" dirty="0"/>
              <a:t>Average productivity </a:t>
            </a:r>
          </a:p>
          <a:p>
            <a:r>
              <a:rPr lang="en-US" sz="2400" dirty="0"/>
              <a:t>= FP / Effort </a:t>
            </a:r>
          </a:p>
          <a:p>
            <a:r>
              <a:rPr lang="en-US" sz="2400" dirty="0"/>
              <a:t>= 158.05 FP/30.08 PM </a:t>
            </a:r>
          </a:p>
          <a:p>
            <a:r>
              <a:rPr lang="en-US" sz="2400" dirty="0"/>
              <a:t>= </a:t>
            </a:r>
            <a:r>
              <a:rPr lang="en-US" sz="3200" b="1" dirty="0"/>
              <a:t>5.25 FP/PM</a:t>
            </a:r>
          </a:p>
          <a:p>
            <a:endParaRPr lang="en-US" dirty="0"/>
          </a:p>
          <a:p>
            <a:r>
              <a:rPr lang="en-US" sz="2800" b="1" u="sng" dirty="0"/>
              <a:t>Burdened labor rate </a:t>
            </a:r>
            <a:r>
              <a:rPr lang="en-US" sz="2400" dirty="0"/>
              <a:t>= </a:t>
            </a:r>
            <a:r>
              <a:rPr lang="en-US" sz="3200" b="1" dirty="0"/>
              <a:t>$12800/month</a:t>
            </a:r>
          </a:p>
          <a:p>
            <a:endParaRPr lang="en-US" dirty="0"/>
          </a:p>
          <a:p>
            <a:r>
              <a:rPr lang="en-US" sz="2800" b="1" u="sng" dirty="0"/>
              <a:t>Cost per FP is approximately </a:t>
            </a:r>
          </a:p>
          <a:p>
            <a:r>
              <a:rPr lang="en-US" sz="2400" dirty="0"/>
              <a:t>= Burdened Labor Rate/Average productivity </a:t>
            </a:r>
          </a:p>
          <a:p>
            <a:r>
              <a:rPr lang="en-US" sz="2400" dirty="0"/>
              <a:t>= $12800/5.25</a:t>
            </a:r>
          </a:p>
          <a:p>
            <a:r>
              <a:rPr lang="en-US" sz="2400" dirty="0"/>
              <a:t>= </a:t>
            </a:r>
            <a:r>
              <a:rPr lang="en-US" sz="3200" b="1" dirty="0"/>
              <a:t>$2438.1/FP</a:t>
            </a:r>
          </a:p>
        </p:txBody>
      </p:sp>
      <p:sp>
        <p:nvSpPr>
          <p:cNvPr id="4" name="TextBox 3">
            <a:extLst>
              <a:ext uri="{FF2B5EF4-FFF2-40B4-BE49-F238E27FC236}">
                <a16:creationId xmlns:a16="http://schemas.microsoft.com/office/drawing/2014/main" id="{BFAFB78D-4B0F-FAB5-2D5A-F4AA0D5E860A}"/>
              </a:ext>
            </a:extLst>
          </p:cNvPr>
          <p:cNvSpPr txBox="1"/>
          <p:nvPr/>
        </p:nvSpPr>
        <p:spPr>
          <a:xfrm>
            <a:off x="2486025" y="76200"/>
            <a:ext cx="7029450" cy="707886"/>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4000" b="1" dirty="0"/>
              <a:t>FUNCTION POINTS CONTINUED</a:t>
            </a:r>
          </a:p>
        </p:txBody>
      </p:sp>
    </p:spTree>
    <p:extLst>
      <p:ext uri="{BB962C8B-B14F-4D97-AF65-F5344CB8AC3E}">
        <p14:creationId xmlns:p14="http://schemas.microsoft.com/office/powerpoint/2010/main" val="2510981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FB6D3C-EE53-9293-E28B-6026D809F5E5}"/>
              </a:ext>
            </a:extLst>
          </p:cNvPr>
          <p:cNvSpPr txBox="1"/>
          <p:nvPr/>
        </p:nvSpPr>
        <p:spPr>
          <a:xfrm>
            <a:off x="142875" y="760631"/>
            <a:ext cx="9848850" cy="6278642"/>
          </a:xfrm>
          <a:prstGeom prst="rect">
            <a:avLst/>
          </a:prstGeom>
          <a:noFill/>
        </p:spPr>
        <p:txBody>
          <a:bodyPr wrap="square" rtlCol="0">
            <a:spAutoFit/>
          </a:bodyPr>
          <a:lstStyle/>
          <a:p>
            <a:r>
              <a:rPr lang="en-US" sz="3200" b="1" u="sng" dirty="0"/>
              <a:t>TOTAL ESTIMATED PROJECT COST</a:t>
            </a:r>
          </a:p>
          <a:p>
            <a:r>
              <a:rPr lang="en-US" sz="2400" dirty="0"/>
              <a:t>= Cost/FP * FP </a:t>
            </a:r>
          </a:p>
          <a:p>
            <a:r>
              <a:rPr lang="en-US" sz="2400" dirty="0"/>
              <a:t>= $2,438.1 Cost/FP * 158.05 FP</a:t>
            </a:r>
          </a:p>
          <a:p>
            <a:r>
              <a:rPr lang="en-US" sz="2400" dirty="0"/>
              <a:t>= </a:t>
            </a:r>
            <a:r>
              <a:rPr lang="en-US" sz="3200" b="1" dirty="0"/>
              <a:t>$385,341.70</a:t>
            </a:r>
          </a:p>
          <a:p>
            <a:endParaRPr lang="en-US" sz="2400" dirty="0"/>
          </a:p>
          <a:p>
            <a:r>
              <a:rPr lang="en-US" sz="3200" b="1" u="sng" dirty="0"/>
              <a:t>THE TOTAL ESTIMATED EFFORT </a:t>
            </a:r>
          </a:p>
          <a:p>
            <a:r>
              <a:rPr lang="en-US" sz="2400" dirty="0"/>
              <a:t>= FP/Productivity </a:t>
            </a:r>
          </a:p>
          <a:p>
            <a:r>
              <a:rPr lang="en-US" sz="2400" dirty="0"/>
              <a:t>=  158.05 FP / 5.25 FP/PM</a:t>
            </a:r>
          </a:p>
          <a:p>
            <a:r>
              <a:rPr lang="en-US" sz="2400" dirty="0"/>
              <a:t>=  </a:t>
            </a:r>
            <a:r>
              <a:rPr lang="en-US" sz="3200" b="1" dirty="0"/>
              <a:t>30.10 Person-Months</a:t>
            </a:r>
          </a:p>
          <a:p>
            <a:endParaRPr lang="en-US" sz="2400" dirty="0"/>
          </a:p>
          <a:p>
            <a:r>
              <a:rPr lang="en-US" sz="3200" b="1" u="sng" dirty="0"/>
              <a:t>THE TOTAL ESTIMATED DURATION </a:t>
            </a:r>
          </a:p>
          <a:p>
            <a:r>
              <a:rPr lang="en-US" sz="2400" dirty="0"/>
              <a:t>= Effort / (4 weeks/month)</a:t>
            </a:r>
          </a:p>
          <a:p>
            <a:r>
              <a:rPr lang="en-US" sz="2400" dirty="0"/>
              <a:t>= 30.10 PM / (4 weeks/month)</a:t>
            </a:r>
          </a:p>
          <a:p>
            <a:r>
              <a:rPr lang="en-US" sz="2400" dirty="0"/>
              <a:t>= </a:t>
            </a:r>
            <a:r>
              <a:rPr lang="en-US" sz="3200" b="1" dirty="0"/>
              <a:t>7.53 Months</a:t>
            </a:r>
          </a:p>
          <a:p>
            <a:endParaRPr lang="en-US" dirty="0"/>
          </a:p>
        </p:txBody>
      </p:sp>
      <p:sp>
        <p:nvSpPr>
          <p:cNvPr id="3" name="TextBox 2">
            <a:extLst>
              <a:ext uri="{FF2B5EF4-FFF2-40B4-BE49-F238E27FC236}">
                <a16:creationId xmlns:a16="http://schemas.microsoft.com/office/drawing/2014/main" id="{34539923-70CC-1909-CD76-D512EA5A16E4}"/>
              </a:ext>
            </a:extLst>
          </p:cNvPr>
          <p:cNvSpPr txBox="1"/>
          <p:nvPr/>
        </p:nvSpPr>
        <p:spPr>
          <a:xfrm>
            <a:off x="6010275" y="114300"/>
            <a:ext cx="6038850" cy="646331"/>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3600" dirty="0"/>
              <a:t>FUNCTION POINTS CONTINUED</a:t>
            </a:r>
          </a:p>
        </p:txBody>
      </p:sp>
    </p:spTree>
    <p:extLst>
      <p:ext uri="{BB962C8B-B14F-4D97-AF65-F5344CB8AC3E}">
        <p14:creationId xmlns:p14="http://schemas.microsoft.com/office/powerpoint/2010/main" val="3824936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A37B4E-E8EB-A42A-A7F2-140A577D329D}"/>
              </a:ext>
            </a:extLst>
          </p:cNvPr>
          <p:cNvSpPr txBox="1"/>
          <p:nvPr/>
        </p:nvSpPr>
        <p:spPr>
          <a:xfrm>
            <a:off x="33336" y="43458"/>
            <a:ext cx="6362701" cy="2308324"/>
          </a:xfrm>
          <a:prstGeom prst="rect">
            <a:avLst/>
          </a:prstGeom>
          <a:noFill/>
        </p:spPr>
        <p:txBody>
          <a:bodyPr wrap="square" rtlCol="0">
            <a:spAutoFit/>
          </a:bodyPr>
          <a:lstStyle/>
          <a:p>
            <a:r>
              <a:rPr lang="en-US" sz="4000" b="1" u="sng" dirty="0"/>
              <a:t>FINAL ESTIMATED COST: </a:t>
            </a:r>
          </a:p>
          <a:p>
            <a:r>
              <a:rPr lang="en-US" sz="3200" dirty="0"/>
              <a:t>= (Total LOC Cost + Total FP Cost) / 2</a:t>
            </a:r>
          </a:p>
          <a:p>
            <a:r>
              <a:rPr lang="en-US" sz="3200" dirty="0"/>
              <a:t>= ($385,056 + $385,341.7) / 2 </a:t>
            </a:r>
          </a:p>
          <a:p>
            <a:r>
              <a:rPr lang="en-US" sz="3200" dirty="0"/>
              <a:t>= </a:t>
            </a:r>
            <a:r>
              <a:rPr lang="en-US" sz="4000" b="1" dirty="0"/>
              <a:t>$385,198.85</a:t>
            </a:r>
            <a:endParaRPr lang="en-US" b="1" dirty="0"/>
          </a:p>
        </p:txBody>
      </p:sp>
      <p:sp>
        <p:nvSpPr>
          <p:cNvPr id="3" name="TextBox 2">
            <a:extLst>
              <a:ext uri="{FF2B5EF4-FFF2-40B4-BE49-F238E27FC236}">
                <a16:creationId xmlns:a16="http://schemas.microsoft.com/office/drawing/2014/main" id="{4A1C12DA-AF0D-1B59-2E31-72AE80893B9C}"/>
              </a:ext>
            </a:extLst>
          </p:cNvPr>
          <p:cNvSpPr txBox="1"/>
          <p:nvPr/>
        </p:nvSpPr>
        <p:spPr>
          <a:xfrm>
            <a:off x="6096000" y="0"/>
            <a:ext cx="6696075" cy="769441"/>
          </a:xfrm>
          <a:prstGeom prst="rect">
            <a:avLst/>
          </a:prstGeom>
          <a:noFill/>
        </p:spPr>
        <p:txBody>
          <a:bodyPr wrap="square" rtlCol="0">
            <a:spAutoFit/>
          </a:bodyPr>
          <a:lstStyle/>
          <a:p>
            <a:r>
              <a:rPr lang="en-US" sz="4400" b="1" dirty="0"/>
              <a:t>RECONCILED ESTIMATE</a:t>
            </a:r>
          </a:p>
        </p:txBody>
      </p:sp>
      <p:sp>
        <p:nvSpPr>
          <p:cNvPr id="4" name="TextBox 3">
            <a:extLst>
              <a:ext uri="{FF2B5EF4-FFF2-40B4-BE49-F238E27FC236}">
                <a16:creationId xmlns:a16="http://schemas.microsoft.com/office/drawing/2014/main" id="{4B2C96CB-AE18-6CDD-EDF4-2A2C96C29461}"/>
              </a:ext>
            </a:extLst>
          </p:cNvPr>
          <p:cNvSpPr txBox="1"/>
          <p:nvPr/>
        </p:nvSpPr>
        <p:spPr>
          <a:xfrm>
            <a:off x="3450430" y="2259449"/>
            <a:ext cx="6143626" cy="2585323"/>
          </a:xfrm>
          <a:prstGeom prst="rect">
            <a:avLst/>
          </a:prstGeom>
          <a:noFill/>
        </p:spPr>
        <p:txBody>
          <a:bodyPr wrap="square" rtlCol="0">
            <a:spAutoFit/>
          </a:bodyPr>
          <a:lstStyle/>
          <a:p>
            <a:r>
              <a:rPr lang="en-US" sz="4000" b="1" u="sng" dirty="0"/>
              <a:t>FINAL ESTIMATED EFFORT:</a:t>
            </a:r>
          </a:p>
          <a:p>
            <a:r>
              <a:rPr lang="en-US" sz="3200" dirty="0"/>
              <a:t>= (LOC Effort + FP Effort) / 2</a:t>
            </a:r>
          </a:p>
          <a:p>
            <a:r>
              <a:rPr lang="en-US" sz="3200" dirty="0"/>
              <a:t>= (30.08 + 30.10) / 2 </a:t>
            </a:r>
          </a:p>
          <a:p>
            <a:r>
              <a:rPr lang="en-US" sz="3200" dirty="0"/>
              <a:t>= </a:t>
            </a:r>
            <a:r>
              <a:rPr lang="en-US" sz="4000" b="1" dirty="0"/>
              <a:t>30.09 PM</a:t>
            </a:r>
          </a:p>
          <a:p>
            <a:endParaRPr lang="en-US" dirty="0"/>
          </a:p>
        </p:txBody>
      </p:sp>
      <p:sp>
        <p:nvSpPr>
          <p:cNvPr id="5" name="TextBox 4">
            <a:extLst>
              <a:ext uri="{FF2B5EF4-FFF2-40B4-BE49-F238E27FC236}">
                <a16:creationId xmlns:a16="http://schemas.microsoft.com/office/drawing/2014/main" id="{C298C48B-FE24-5721-4C4A-1DD941607C5D}"/>
              </a:ext>
            </a:extLst>
          </p:cNvPr>
          <p:cNvSpPr txBox="1"/>
          <p:nvPr/>
        </p:nvSpPr>
        <p:spPr>
          <a:xfrm>
            <a:off x="142873" y="4629328"/>
            <a:ext cx="6143626" cy="2185214"/>
          </a:xfrm>
          <a:prstGeom prst="rect">
            <a:avLst/>
          </a:prstGeom>
          <a:noFill/>
        </p:spPr>
        <p:txBody>
          <a:bodyPr wrap="square" rtlCol="0">
            <a:spAutoFit/>
          </a:bodyPr>
          <a:lstStyle/>
          <a:p>
            <a:r>
              <a:rPr lang="en-US" sz="3600" b="1" u="sng" dirty="0"/>
              <a:t>FINAL ESTIMATED DURATION</a:t>
            </a:r>
            <a:r>
              <a:rPr lang="en-US" sz="3200" dirty="0"/>
              <a:t>: </a:t>
            </a:r>
          </a:p>
          <a:p>
            <a:r>
              <a:rPr lang="en-US" sz="3200" dirty="0"/>
              <a:t>= (LOC Duration + FP Duration) / 2</a:t>
            </a:r>
          </a:p>
          <a:p>
            <a:r>
              <a:rPr lang="en-US" sz="3200" dirty="0"/>
              <a:t>= (8 + 7.53) / 2 </a:t>
            </a:r>
          </a:p>
          <a:p>
            <a:r>
              <a:rPr lang="en-US" sz="3200" dirty="0"/>
              <a:t>= </a:t>
            </a:r>
            <a:r>
              <a:rPr lang="en-US" sz="3600" b="1" dirty="0"/>
              <a:t>7.77 Months</a:t>
            </a:r>
            <a:endParaRPr lang="en-US" dirty="0"/>
          </a:p>
        </p:txBody>
      </p:sp>
    </p:spTree>
    <p:extLst>
      <p:ext uri="{BB962C8B-B14F-4D97-AF65-F5344CB8AC3E}">
        <p14:creationId xmlns:p14="http://schemas.microsoft.com/office/powerpoint/2010/main" val="1456709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8B15B2A-195E-FBCE-3270-4A35D12393C9}"/>
              </a:ext>
            </a:extLst>
          </p:cNvPr>
          <p:cNvSpPr>
            <a:spLocks noChangeArrowheads="1"/>
          </p:cNvSpPr>
          <p:nvPr/>
        </p:nvSpPr>
        <p:spPr bwMode="auto">
          <a:xfrm>
            <a:off x="3467100" y="1668075"/>
            <a:ext cx="2551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504816E2-9051-2C35-ABE1-0F8E09E957B5}"/>
              </a:ext>
            </a:extLst>
          </p:cNvPr>
          <p:cNvGraphicFramePr>
            <a:graphicFrameLocks noGrp="1"/>
          </p:cNvGraphicFramePr>
          <p:nvPr>
            <p:extLst>
              <p:ext uri="{D42A27DB-BD31-4B8C-83A1-F6EECF244321}">
                <p14:modId xmlns:p14="http://schemas.microsoft.com/office/powerpoint/2010/main" val="1801277376"/>
              </p:ext>
            </p:extLst>
          </p:nvPr>
        </p:nvGraphicFramePr>
        <p:xfrm>
          <a:off x="0" y="514350"/>
          <a:ext cx="12192000" cy="6323227"/>
        </p:xfrm>
        <a:graphic>
          <a:graphicData uri="http://schemas.openxmlformats.org/drawingml/2006/table">
            <a:tbl>
              <a:tblPr firstRow="1" firstCol="1" bandRow="1">
                <a:tableStyleId>{5C22544A-7EE6-4342-B048-85BDC9FD1C3A}</a:tableStyleId>
              </a:tblPr>
              <a:tblGrid>
                <a:gridCol w="2352675">
                  <a:extLst>
                    <a:ext uri="{9D8B030D-6E8A-4147-A177-3AD203B41FA5}">
                      <a16:colId xmlns:a16="http://schemas.microsoft.com/office/drawing/2014/main" val="2279254522"/>
                    </a:ext>
                  </a:extLst>
                </a:gridCol>
                <a:gridCol w="1219200">
                  <a:extLst>
                    <a:ext uri="{9D8B030D-6E8A-4147-A177-3AD203B41FA5}">
                      <a16:colId xmlns:a16="http://schemas.microsoft.com/office/drawing/2014/main" val="3087403841"/>
                    </a:ext>
                  </a:extLst>
                </a:gridCol>
                <a:gridCol w="981075">
                  <a:extLst>
                    <a:ext uri="{9D8B030D-6E8A-4147-A177-3AD203B41FA5}">
                      <a16:colId xmlns:a16="http://schemas.microsoft.com/office/drawing/2014/main" val="982888659"/>
                    </a:ext>
                  </a:extLst>
                </a:gridCol>
                <a:gridCol w="695325">
                  <a:extLst>
                    <a:ext uri="{9D8B030D-6E8A-4147-A177-3AD203B41FA5}">
                      <a16:colId xmlns:a16="http://schemas.microsoft.com/office/drawing/2014/main" val="1780732353"/>
                    </a:ext>
                  </a:extLst>
                </a:gridCol>
                <a:gridCol w="1114081">
                  <a:extLst>
                    <a:ext uri="{9D8B030D-6E8A-4147-A177-3AD203B41FA5}">
                      <a16:colId xmlns:a16="http://schemas.microsoft.com/office/drawing/2014/main" val="1657958362"/>
                    </a:ext>
                  </a:extLst>
                </a:gridCol>
                <a:gridCol w="3874979">
                  <a:extLst>
                    <a:ext uri="{9D8B030D-6E8A-4147-A177-3AD203B41FA5}">
                      <a16:colId xmlns:a16="http://schemas.microsoft.com/office/drawing/2014/main" val="1588347617"/>
                    </a:ext>
                  </a:extLst>
                </a:gridCol>
                <a:gridCol w="1121028">
                  <a:extLst>
                    <a:ext uri="{9D8B030D-6E8A-4147-A177-3AD203B41FA5}">
                      <a16:colId xmlns:a16="http://schemas.microsoft.com/office/drawing/2014/main" val="1027272872"/>
                    </a:ext>
                  </a:extLst>
                </a:gridCol>
                <a:gridCol w="833637">
                  <a:extLst>
                    <a:ext uri="{9D8B030D-6E8A-4147-A177-3AD203B41FA5}">
                      <a16:colId xmlns:a16="http://schemas.microsoft.com/office/drawing/2014/main" val="538860858"/>
                    </a:ext>
                  </a:extLst>
                </a:gridCol>
              </a:tblGrid>
              <a:tr h="605775">
                <a:tc>
                  <a:txBody>
                    <a:bodyPr/>
                    <a:lstStyle/>
                    <a:p>
                      <a:pPr marL="0" marR="0">
                        <a:lnSpc>
                          <a:spcPct val="107000"/>
                        </a:lnSpc>
                        <a:spcBef>
                          <a:spcPts val="0"/>
                        </a:spcBef>
                        <a:spcAft>
                          <a:spcPts val="800"/>
                        </a:spcAft>
                      </a:pPr>
                      <a:r>
                        <a:rPr lang="en-US" sz="1800" dirty="0">
                          <a:effectLst/>
                        </a:rPr>
                        <a:t>Risk Title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Likelihood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Impact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dirty="0">
                          <a:effectLst/>
                        </a:rPr>
                        <a:t>Cost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Priority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dirty="0">
                          <a:effectLst/>
                        </a:rPr>
                        <a:t>Mitigation Plan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Assigned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dirty="0">
                          <a:effectLst/>
                        </a:rPr>
                        <a:t>Target Date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extLst>
                  <a:ext uri="{0D108BD9-81ED-4DB2-BD59-A6C34878D82A}">
                    <a16:rowId xmlns:a16="http://schemas.microsoft.com/office/drawing/2014/main" val="3587268647"/>
                  </a:ext>
                </a:extLst>
              </a:tr>
              <a:tr h="816779">
                <a:tc>
                  <a:txBody>
                    <a:bodyPr/>
                    <a:lstStyle/>
                    <a:p>
                      <a:pPr marL="0" marR="0">
                        <a:lnSpc>
                          <a:spcPct val="107000"/>
                        </a:lnSpc>
                        <a:spcBef>
                          <a:spcPts val="0"/>
                        </a:spcBef>
                        <a:spcAft>
                          <a:spcPts val="800"/>
                        </a:spcAft>
                      </a:pPr>
                      <a:r>
                        <a:rPr lang="en-US" sz="1800">
                          <a:effectLst/>
                        </a:rPr>
                        <a:t>Personnel Shortfalls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8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120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Regularly scheduled meetings with clear expectations voiced.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dirty="0">
                          <a:effectLst/>
                        </a:rPr>
                        <a:t> EB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Cont.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extLst>
                  <a:ext uri="{0D108BD9-81ED-4DB2-BD59-A6C34878D82A}">
                    <a16:rowId xmlns:a16="http://schemas.microsoft.com/office/drawing/2014/main" val="40821945"/>
                  </a:ext>
                </a:extLst>
              </a:tr>
              <a:tr h="816779">
                <a:tc>
                  <a:txBody>
                    <a:bodyPr/>
                    <a:lstStyle/>
                    <a:p>
                      <a:pPr marL="0" marR="0">
                        <a:lnSpc>
                          <a:spcPct val="107000"/>
                        </a:lnSpc>
                        <a:spcBef>
                          <a:spcPts val="0"/>
                        </a:spcBef>
                        <a:spcAft>
                          <a:spcPts val="800"/>
                        </a:spcAft>
                      </a:pPr>
                      <a:r>
                        <a:rPr lang="en-US" sz="1800">
                          <a:effectLst/>
                        </a:rPr>
                        <a:t>Developing the wrong software functions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288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Subject system to regular tests.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DK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dirty="0">
                          <a:effectLst/>
                        </a:rPr>
                        <a:t> Cont.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extLst>
                  <a:ext uri="{0D108BD9-81ED-4DB2-BD59-A6C34878D82A}">
                    <a16:rowId xmlns:a16="http://schemas.microsoft.com/office/drawing/2014/main" val="381626773"/>
                  </a:ext>
                </a:extLst>
              </a:tr>
              <a:tr h="816779">
                <a:tc>
                  <a:txBody>
                    <a:bodyPr/>
                    <a:lstStyle/>
                    <a:p>
                      <a:pPr marL="0" marR="0">
                        <a:lnSpc>
                          <a:spcPct val="107000"/>
                        </a:lnSpc>
                        <a:spcBef>
                          <a:spcPts val="0"/>
                        </a:spcBef>
                        <a:spcAft>
                          <a:spcPts val="800"/>
                        </a:spcAft>
                      </a:pPr>
                      <a:r>
                        <a:rPr lang="en-US" sz="1800">
                          <a:effectLst/>
                        </a:rPr>
                        <a:t>Developing the wrong user interface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288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Subject system to regular tests.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MK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Cont.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extLst>
                  <a:ext uri="{0D108BD9-81ED-4DB2-BD59-A6C34878D82A}">
                    <a16:rowId xmlns:a16="http://schemas.microsoft.com/office/drawing/2014/main" val="91597315"/>
                  </a:ext>
                </a:extLst>
              </a:tr>
              <a:tr h="540439">
                <a:tc>
                  <a:txBody>
                    <a:bodyPr/>
                    <a:lstStyle/>
                    <a:p>
                      <a:pPr marL="0" marR="0">
                        <a:lnSpc>
                          <a:spcPct val="107000"/>
                        </a:lnSpc>
                        <a:spcBef>
                          <a:spcPts val="0"/>
                        </a:spcBef>
                        <a:spcAft>
                          <a:spcPts val="800"/>
                        </a:spcAft>
                      </a:pPr>
                      <a:r>
                        <a:rPr lang="en-US" sz="1800">
                          <a:effectLst/>
                        </a:rPr>
                        <a:t>Customer Data Security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108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Frequent stress tests.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MB</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Cont.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extLst>
                  <a:ext uri="{0D108BD9-81ED-4DB2-BD59-A6C34878D82A}">
                    <a16:rowId xmlns:a16="http://schemas.microsoft.com/office/drawing/2014/main" val="910390158"/>
                  </a:ext>
                </a:extLst>
              </a:tr>
              <a:tr h="816779">
                <a:tc>
                  <a:txBody>
                    <a:bodyPr/>
                    <a:lstStyle/>
                    <a:p>
                      <a:pPr marL="0" marR="0">
                        <a:lnSpc>
                          <a:spcPct val="107000"/>
                        </a:lnSpc>
                        <a:spcBef>
                          <a:spcPts val="0"/>
                        </a:spcBef>
                        <a:spcAft>
                          <a:spcPts val="800"/>
                        </a:spcAft>
                      </a:pPr>
                      <a:r>
                        <a:rPr lang="en-US" sz="1800">
                          <a:effectLst/>
                        </a:rPr>
                        <a:t>Technology will not meet exceptions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dirty="0">
                          <a:effectLst/>
                        </a:rPr>
                        <a:t> 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192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Monitor database activity.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CC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Cont.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extLst>
                  <a:ext uri="{0D108BD9-81ED-4DB2-BD59-A6C34878D82A}">
                    <a16:rowId xmlns:a16="http://schemas.microsoft.com/office/drawing/2014/main" val="2032523500"/>
                  </a:ext>
                </a:extLst>
              </a:tr>
              <a:tr h="816779">
                <a:tc>
                  <a:txBody>
                    <a:bodyPr/>
                    <a:lstStyle/>
                    <a:p>
                      <a:pPr marL="0" marR="0">
                        <a:lnSpc>
                          <a:spcPct val="107000"/>
                        </a:lnSpc>
                        <a:spcBef>
                          <a:spcPts val="0"/>
                        </a:spcBef>
                        <a:spcAft>
                          <a:spcPts val="800"/>
                        </a:spcAft>
                      </a:pPr>
                      <a:r>
                        <a:rPr lang="en-US" sz="1800">
                          <a:effectLst/>
                        </a:rPr>
                        <a:t>Poor Comments in code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189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Try to resolve by using standard commenting procedures.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DK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dirty="0">
                          <a:effectLst/>
                        </a:rPr>
                        <a:t> Cont.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extLst>
                  <a:ext uri="{0D108BD9-81ED-4DB2-BD59-A6C34878D82A}">
                    <a16:rowId xmlns:a16="http://schemas.microsoft.com/office/drawing/2014/main" val="1727599176"/>
                  </a:ext>
                </a:extLst>
              </a:tr>
              <a:tr h="1093118">
                <a:tc>
                  <a:txBody>
                    <a:bodyPr/>
                    <a:lstStyle/>
                    <a:p>
                      <a:pPr marL="0" marR="0">
                        <a:lnSpc>
                          <a:spcPct val="107000"/>
                        </a:lnSpc>
                        <a:spcBef>
                          <a:spcPts val="0"/>
                        </a:spcBef>
                        <a:spcAft>
                          <a:spcPts val="800"/>
                        </a:spcAft>
                      </a:pPr>
                      <a:r>
                        <a:rPr lang="en-US" sz="1800">
                          <a:effectLst/>
                        </a:rPr>
                        <a:t>Deviation from software engineering standards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224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a:effectLst/>
                        </a:rPr>
                        <a:t> Ensure software development methods are agreed upon in advance.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dirty="0">
                          <a:effectLst/>
                        </a:rPr>
                        <a:t> EB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tc>
                  <a:txBody>
                    <a:bodyPr/>
                    <a:lstStyle/>
                    <a:p>
                      <a:pPr marL="0" marR="0">
                        <a:lnSpc>
                          <a:spcPct val="107000"/>
                        </a:lnSpc>
                        <a:spcBef>
                          <a:spcPts val="0"/>
                        </a:spcBef>
                        <a:spcAft>
                          <a:spcPts val="800"/>
                        </a:spcAft>
                      </a:pPr>
                      <a:r>
                        <a:rPr lang="en-US" sz="1800" dirty="0">
                          <a:effectLst/>
                        </a:rPr>
                        <a:t> Cont.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1365" marR="41365" marT="0" marB="0"/>
                </a:tc>
                <a:extLst>
                  <a:ext uri="{0D108BD9-81ED-4DB2-BD59-A6C34878D82A}">
                    <a16:rowId xmlns:a16="http://schemas.microsoft.com/office/drawing/2014/main" val="1855863558"/>
                  </a:ext>
                </a:extLst>
              </a:tr>
            </a:tbl>
          </a:graphicData>
        </a:graphic>
      </p:graphicFrame>
      <p:sp>
        <p:nvSpPr>
          <p:cNvPr id="6" name="TextBox 5">
            <a:extLst>
              <a:ext uri="{FF2B5EF4-FFF2-40B4-BE49-F238E27FC236}">
                <a16:creationId xmlns:a16="http://schemas.microsoft.com/office/drawing/2014/main" id="{D0BA2D61-92F3-3932-99EF-AAFFFA6852F3}"/>
              </a:ext>
            </a:extLst>
          </p:cNvPr>
          <p:cNvSpPr txBox="1"/>
          <p:nvPr/>
        </p:nvSpPr>
        <p:spPr>
          <a:xfrm>
            <a:off x="66675" y="-70425"/>
            <a:ext cx="5238750" cy="584775"/>
          </a:xfrm>
          <a:prstGeom prst="rect">
            <a:avLst/>
          </a:prstGeom>
          <a:noFill/>
        </p:spPr>
        <p:txBody>
          <a:bodyPr wrap="square" rtlCol="0">
            <a:spAutoFit/>
          </a:bodyPr>
          <a:lstStyle/>
          <a:p>
            <a:r>
              <a:rPr lang="en-US" sz="3200" b="1" kern="1200" dirty="0">
                <a:solidFill>
                  <a:schemeClr val="bg1"/>
                </a:solidFill>
                <a:latin typeface="+mj-lt"/>
                <a:ea typeface="+mj-ea"/>
                <a:cs typeface="+mj-cs"/>
              </a:rPr>
              <a:t>RISK MANAGEMENT</a:t>
            </a:r>
            <a:endParaRPr lang="en-US" sz="3200" b="1" dirty="0"/>
          </a:p>
        </p:txBody>
      </p:sp>
      <p:sp>
        <p:nvSpPr>
          <p:cNvPr id="8" name="TextBox 7">
            <a:extLst>
              <a:ext uri="{FF2B5EF4-FFF2-40B4-BE49-F238E27FC236}">
                <a16:creationId xmlns:a16="http://schemas.microsoft.com/office/drawing/2014/main" id="{874743C0-8B6D-FBAB-4124-E633EB5C8C35}"/>
              </a:ext>
            </a:extLst>
          </p:cNvPr>
          <p:cNvSpPr txBox="1"/>
          <p:nvPr/>
        </p:nvSpPr>
        <p:spPr>
          <a:xfrm>
            <a:off x="5745480" y="20423"/>
            <a:ext cx="7122795" cy="461665"/>
          </a:xfrm>
          <a:prstGeom prst="rect">
            <a:avLst/>
          </a:prstGeom>
          <a:noFill/>
        </p:spPr>
        <p:txBody>
          <a:bodyPr wrap="square" rtlCol="0">
            <a:spAutoFit/>
          </a:bodyPr>
          <a:lstStyle/>
          <a:p>
            <a:r>
              <a:rPr lang="en-US" sz="2400" b="1" dirty="0">
                <a:solidFill>
                  <a:schemeClr val="bg1"/>
                </a:solidFill>
              </a:rPr>
              <a:t>Priority = (11 – Likelihood) * (11 – Impact) * Cost</a:t>
            </a:r>
          </a:p>
        </p:txBody>
      </p:sp>
    </p:spTree>
    <p:extLst>
      <p:ext uri="{BB962C8B-B14F-4D97-AF65-F5344CB8AC3E}">
        <p14:creationId xmlns:p14="http://schemas.microsoft.com/office/powerpoint/2010/main" val="16309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08D8DF-798D-767F-A797-A3A4801C96D5}"/>
              </a:ext>
            </a:extLst>
          </p:cNvPr>
          <p:cNvSpPr txBox="1"/>
          <p:nvPr/>
        </p:nvSpPr>
        <p:spPr>
          <a:xfrm>
            <a:off x="0" y="0"/>
            <a:ext cx="6531429" cy="923330"/>
          </a:xfrm>
          <a:prstGeom prst="rect">
            <a:avLst/>
          </a:prstGeom>
          <a:noFill/>
        </p:spPr>
        <p:txBody>
          <a:bodyPr wrap="square" rtlCol="0">
            <a:spAutoFit/>
          </a:bodyPr>
          <a:lstStyle/>
          <a:p>
            <a:r>
              <a:rPr lang="en-US" sz="5400" dirty="0">
                <a:solidFill>
                  <a:schemeClr val="bg1"/>
                </a:solidFill>
              </a:rPr>
              <a:t>PROJECT SCHEDULE</a:t>
            </a:r>
          </a:p>
        </p:txBody>
      </p:sp>
      <p:pic>
        <p:nvPicPr>
          <p:cNvPr id="4" name="Picture 3" descr="A screenshot of a computer&#10;&#10;Description automatically generated with medium confidence">
            <a:extLst>
              <a:ext uri="{FF2B5EF4-FFF2-40B4-BE49-F238E27FC236}">
                <a16:creationId xmlns:a16="http://schemas.microsoft.com/office/drawing/2014/main" id="{B48FFFEC-7CD6-5209-081D-26A9F14E6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3330"/>
            <a:ext cx="12129477" cy="5934671"/>
          </a:xfrm>
          <a:prstGeom prst="rect">
            <a:avLst/>
          </a:prstGeom>
        </p:spPr>
      </p:pic>
    </p:spTree>
    <p:extLst>
      <p:ext uri="{BB962C8B-B14F-4D97-AF65-F5344CB8AC3E}">
        <p14:creationId xmlns:p14="http://schemas.microsoft.com/office/powerpoint/2010/main" val="2586652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B7614DA-3CCC-79EB-3D8C-92C44D55A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79" y="93198"/>
            <a:ext cx="8991441" cy="6671603"/>
          </a:xfrm>
          <a:prstGeom prst="rect">
            <a:avLst/>
          </a:prstGeom>
        </p:spPr>
      </p:pic>
      <p:sp>
        <p:nvSpPr>
          <p:cNvPr id="2" name="TextBox 1">
            <a:extLst>
              <a:ext uri="{FF2B5EF4-FFF2-40B4-BE49-F238E27FC236}">
                <a16:creationId xmlns:a16="http://schemas.microsoft.com/office/drawing/2014/main" id="{F35D1463-78AD-3CEE-5E31-CF79ABA89217}"/>
              </a:ext>
            </a:extLst>
          </p:cNvPr>
          <p:cNvSpPr txBox="1"/>
          <p:nvPr/>
        </p:nvSpPr>
        <p:spPr>
          <a:xfrm>
            <a:off x="1752521" y="5467350"/>
            <a:ext cx="3248025" cy="646331"/>
          </a:xfrm>
          <a:prstGeom prst="rect">
            <a:avLst/>
          </a:prstGeom>
          <a:noFill/>
        </p:spPr>
        <p:txBody>
          <a:bodyPr wrap="square" rtlCol="0">
            <a:spAutoFit/>
          </a:bodyPr>
          <a:lstStyle/>
          <a:p>
            <a:r>
              <a:rPr lang="en-US" sz="3600" b="1" dirty="0"/>
              <a:t>TASK NETWORK</a:t>
            </a:r>
          </a:p>
        </p:txBody>
      </p:sp>
    </p:spTree>
    <p:extLst>
      <p:ext uri="{BB962C8B-B14F-4D97-AF65-F5344CB8AC3E}">
        <p14:creationId xmlns:p14="http://schemas.microsoft.com/office/powerpoint/2010/main" val="998819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12F6FE-09CA-7498-0A22-A7F59B2D8245}"/>
              </a:ext>
            </a:extLst>
          </p:cNvPr>
          <p:cNvSpPr txBox="1"/>
          <p:nvPr/>
        </p:nvSpPr>
        <p:spPr>
          <a:xfrm>
            <a:off x="2790826" y="74466"/>
            <a:ext cx="6867524" cy="769441"/>
          </a:xfrm>
          <a:prstGeom prst="rect">
            <a:avLst/>
          </a:prstGeom>
          <a:solidFill>
            <a:schemeClr val="bg1">
              <a:lumMod val="85000"/>
            </a:schemeClr>
          </a:solidFill>
          <a:ln w="38100">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sz="4400" dirty="0"/>
              <a:t>STAFF ORGANIZATION</a:t>
            </a:r>
          </a:p>
        </p:txBody>
      </p:sp>
      <p:graphicFrame>
        <p:nvGraphicFramePr>
          <p:cNvPr id="4" name="Table 3">
            <a:extLst>
              <a:ext uri="{FF2B5EF4-FFF2-40B4-BE49-F238E27FC236}">
                <a16:creationId xmlns:a16="http://schemas.microsoft.com/office/drawing/2014/main" id="{5F2A04F3-0817-5C67-886C-AFAAF035C206}"/>
              </a:ext>
            </a:extLst>
          </p:cNvPr>
          <p:cNvGraphicFramePr>
            <a:graphicFrameLocks noGrp="1"/>
          </p:cNvGraphicFramePr>
          <p:nvPr>
            <p:extLst>
              <p:ext uri="{D42A27DB-BD31-4B8C-83A1-F6EECF244321}">
                <p14:modId xmlns:p14="http://schemas.microsoft.com/office/powerpoint/2010/main" val="1273060526"/>
              </p:ext>
            </p:extLst>
          </p:nvPr>
        </p:nvGraphicFramePr>
        <p:xfrm>
          <a:off x="102845" y="3250168"/>
          <a:ext cx="12012955" cy="3561556"/>
        </p:xfrm>
        <a:graphic>
          <a:graphicData uri="http://schemas.openxmlformats.org/drawingml/2006/table">
            <a:tbl>
              <a:tblPr/>
              <a:tblGrid>
                <a:gridCol w="5272575">
                  <a:extLst>
                    <a:ext uri="{9D8B030D-6E8A-4147-A177-3AD203B41FA5}">
                      <a16:colId xmlns:a16="http://schemas.microsoft.com/office/drawing/2014/main" val="3648635724"/>
                    </a:ext>
                  </a:extLst>
                </a:gridCol>
                <a:gridCol w="6740380">
                  <a:extLst>
                    <a:ext uri="{9D8B030D-6E8A-4147-A177-3AD203B41FA5}">
                      <a16:colId xmlns:a16="http://schemas.microsoft.com/office/drawing/2014/main" val="3492692130"/>
                    </a:ext>
                  </a:extLst>
                </a:gridCol>
              </a:tblGrid>
              <a:tr h="359140">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 AND DESCRIPTION </a:t>
                      </a:r>
                      <a:endParaRPr kumimoji="0" lang="en-US" altLang="en-US" sz="1400" b="1" i="0" u="none" strike="noStrike" cap="none" normalizeH="0" baseline="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bg1">
                        <a:lumMod val="95000"/>
                      </a:schemeClr>
                    </a:solidFill>
                  </a:tcPr>
                </a:tc>
                <a:tc>
                  <a:txBody>
                    <a:bodyPr/>
                    <a:lstStyle/>
                    <a:p>
                      <a:pPr algn="l" rtl="0" fontAlgn="base"/>
                      <a:r>
                        <a:rPr lang="en-US" sz="2800" b="1" i="0" dirty="0">
                          <a:solidFill>
                            <a:srgbClr val="000000"/>
                          </a:solidFill>
                          <a:effectLst/>
                          <a:latin typeface="Arial" panose="020B0604020202020204" pitchFamily="34" charset="0"/>
                        </a:rPr>
                        <a:t>Name</a:t>
                      </a:r>
                      <a:r>
                        <a:rPr lang="en-US" sz="2800" b="0" i="0" dirty="0">
                          <a:solidFill>
                            <a:srgbClr val="000000"/>
                          </a:solidFill>
                          <a:effectLst/>
                          <a:latin typeface="Arial" panose="020B0604020202020204" pitchFamily="34" charset="0"/>
                        </a:rPr>
                        <a:t> </a:t>
                      </a:r>
                      <a:endParaRPr lang="en-US" sz="5400" b="0" i="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bg1">
                        <a:lumMod val="95000"/>
                      </a:schemeClr>
                    </a:solidFill>
                  </a:tcPr>
                </a:tc>
                <a:extLst>
                  <a:ext uri="{0D108BD9-81ED-4DB2-BD59-A6C34878D82A}">
                    <a16:rowId xmlns:a16="http://schemas.microsoft.com/office/drawing/2014/main" val="3873205942"/>
                  </a:ext>
                </a:extLst>
              </a:tr>
              <a:tr h="392596">
                <a:tc>
                  <a:txBody>
                    <a:bodyPr/>
                    <a:lstStyle/>
                    <a:p>
                      <a:pPr algn="r" rtl="0" fontAlgn="base"/>
                      <a:r>
                        <a:rPr lang="en-US" sz="2000" b="1" i="0" dirty="0">
                          <a:effectLst/>
                          <a:latin typeface="+mj-lt"/>
                        </a:rPr>
                        <a:t>Project Manager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bg1">
                        <a:lumMod val="95000"/>
                      </a:schemeClr>
                    </a:solidFill>
                  </a:tcPr>
                </a:tc>
                <a:tc>
                  <a:txBody>
                    <a:bodyPr/>
                    <a:lstStyle/>
                    <a:p>
                      <a:pPr algn="l" rtl="0" fontAlgn="base"/>
                      <a:r>
                        <a:rPr lang="en-US" sz="1800" b="1" i="0" dirty="0">
                          <a:effectLst/>
                          <a:latin typeface="+mj-lt"/>
                        </a:rPr>
                        <a:t>Erika Valle-Baird, </a:t>
                      </a:r>
                      <a:r>
                        <a:rPr lang="en-US" sz="1800" b="1" i="0" dirty="0">
                          <a:solidFill>
                            <a:srgbClr val="000000"/>
                          </a:solidFill>
                          <a:effectLst/>
                          <a:latin typeface="+mj-lt"/>
                        </a:rPr>
                        <a:t>Madison </a:t>
                      </a:r>
                      <a:r>
                        <a:rPr lang="en-US" sz="1800" b="1" i="0" dirty="0" err="1">
                          <a:solidFill>
                            <a:srgbClr val="000000"/>
                          </a:solidFill>
                          <a:effectLst/>
                          <a:latin typeface="+mj-lt"/>
                        </a:rPr>
                        <a:t>Bilko</a:t>
                      </a:r>
                      <a:r>
                        <a:rPr lang="en-US" sz="1800" b="1" i="0" dirty="0">
                          <a:solidFill>
                            <a:srgbClr val="000000"/>
                          </a:solidFill>
                          <a:effectLst/>
                          <a:latin typeface="+mj-lt"/>
                        </a:rPr>
                        <a:t> </a:t>
                      </a:r>
                      <a:endParaRPr lang="en-US" sz="1800" b="1" i="0" dirty="0">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bg1">
                        <a:lumMod val="95000"/>
                      </a:schemeClr>
                    </a:solidFill>
                  </a:tcPr>
                </a:tc>
                <a:extLst>
                  <a:ext uri="{0D108BD9-81ED-4DB2-BD59-A6C34878D82A}">
                    <a16:rowId xmlns:a16="http://schemas.microsoft.com/office/drawing/2014/main" val="154174674"/>
                  </a:ext>
                </a:extLst>
              </a:tr>
              <a:tr h="714375">
                <a:tc>
                  <a:txBody>
                    <a:bodyPr/>
                    <a:lstStyle/>
                    <a:p>
                      <a:pPr algn="r" rtl="0" fontAlgn="base"/>
                      <a:r>
                        <a:rPr lang="en-US" sz="2000" b="1" i="0" dirty="0">
                          <a:effectLst/>
                          <a:latin typeface="+mj-lt"/>
                        </a:rPr>
                        <a:t>Project Scheduling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bg1">
                        <a:lumMod val="95000"/>
                      </a:schemeClr>
                    </a:solidFill>
                  </a:tcPr>
                </a:tc>
                <a:tc>
                  <a:txBody>
                    <a:bodyPr/>
                    <a:lstStyle/>
                    <a:p>
                      <a:pPr algn="l" rtl="0" fontAlgn="base"/>
                      <a:r>
                        <a:rPr lang="en-US" sz="1800" b="1" i="0" dirty="0">
                          <a:effectLst/>
                          <a:latin typeface="+mj-lt"/>
                        </a:rPr>
                        <a:t>Mohammed </a:t>
                      </a:r>
                      <a:r>
                        <a:rPr lang="en-US" sz="1800" b="1" i="0" dirty="0" err="1">
                          <a:effectLst/>
                          <a:latin typeface="+mj-lt"/>
                        </a:rPr>
                        <a:t>Khoshkhoiyazdi</a:t>
                      </a:r>
                      <a:r>
                        <a:rPr lang="en-US" sz="1800" b="1" i="0" dirty="0">
                          <a:effectLst/>
                          <a:latin typeface="+mj-lt"/>
                        </a:rPr>
                        <a:t>, </a:t>
                      </a:r>
                      <a:r>
                        <a:rPr lang="en-US" sz="1800" b="1" i="0" dirty="0">
                          <a:solidFill>
                            <a:srgbClr val="000000"/>
                          </a:solidFill>
                          <a:effectLst/>
                          <a:latin typeface="+mj-lt"/>
                        </a:rPr>
                        <a:t>Collin Cavanaugh </a:t>
                      </a:r>
                      <a:endParaRPr lang="en-US" sz="1800" b="1" i="0" dirty="0">
                        <a:effectLst/>
                        <a:latin typeface="+mj-lt"/>
                      </a:endParaRPr>
                    </a:p>
                    <a:p>
                      <a:pPr algn="l" rtl="0" fontAlgn="base"/>
                      <a:r>
                        <a:rPr lang="en-US" sz="1800" b="1" i="0" dirty="0">
                          <a:effectLst/>
                          <a:latin typeface="+mj-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bg1">
                        <a:lumMod val="95000"/>
                      </a:schemeClr>
                    </a:solidFill>
                  </a:tcPr>
                </a:tc>
                <a:extLst>
                  <a:ext uri="{0D108BD9-81ED-4DB2-BD59-A6C34878D82A}">
                    <a16:rowId xmlns:a16="http://schemas.microsoft.com/office/drawing/2014/main" val="842815179"/>
                  </a:ext>
                </a:extLst>
              </a:tr>
              <a:tr h="996590">
                <a:tc>
                  <a:txBody>
                    <a:bodyPr/>
                    <a:lstStyle/>
                    <a:p>
                      <a:pPr algn="r" rtl="0" fontAlgn="base"/>
                      <a:r>
                        <a:rPr lang="en-US" sz="2000" b="1" i="0" dirty="0">
                          <a:effectLst/>
                          <a:latin typeface="+mj-lt"/>
                        </a:rPr>
                        <a:t>Project Estimation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bg1">
                        <a:lumMod val="95000"/>
                      </a:schemeClr>
                    </a:solidFill>
                  </a:tcPr>
                </a:tc>
                <a:tc>
                  <a:txBody>
                    <a:bodyPr/>
                    <a:lstStyle/>
                    <a:p>
                      <a:pPr algn="l" rtl="0" fontAlgn="base"/>
                      <a:r>
                        <a:rPr lang="en-US" sz="1800" b="1" i="0" dirty="0">
                          <a:effectLst/>
                          <a:latin typeface="+mj-lt"/>
                        </a:rPr>
                        <a:t>Erika Valle-Baird, Mohammed </a:t>
                      </a:r>
                      <a:r>
                        <a:rPr lang="en-US" sz="1800" b="1" i="0" dirty="0" err="1">
                          <a:effectLst/>
                          <a:latin typeface="+mj-lt"/>
                        </a:rPr>
                        <a:t>Khoshkhoiyazdi</a:t>
                      </a:r>
                      <a:r>
                        <a:rPr lang="en-US" sz="1800" b="1" i="0" dirty="0">
                          <a:solidFill>
                            <a:srgbClr val="000000"/>
                          </a:solidFill>
                          <a:effectLst/>
                          <a:latin typeface="+mj-lt"/>
                        </a:rPr>
                        <a:t>, </a:t>
                      </a:r>
                      <a:r>
                        <a:rPr lang="en-US" sz="1800" b="1" i="0" dirty="0" err="1">
                          <a:solidFill>
                            <a:srgbClr val="000000"/>
                          </a:solidFill>
                          <a:effectLst/>
                          <a:latin typeface="+mj-lt"/>
                        </a:rPr>
                        <a:t>Domeniko</a:t>
                      </a:r>
                      <a:r>
                        <a:rPr lang="en-US" sz="1800" b="1" i="0" dirty="0">
                          <a:solidFill>
                            <a:srgbClr val="000000"/>
                          </a:solidFill>
                          <a:effectLst/>
                          <a:latin typeface="+mj-lt"/>
                        </a:rPr>
                        <a:t> </a:t>
                      </a:r>
                      <a:r>
                        <a:rPr lang="en-US" sz="1800" b="1" i="0" dirty="0" err="1">
                          <a:solidFill>
                            <a:srgbClr val="000000"/>
                          </a:solidFill>
                          <a:effectLst/>
                          <a:latin typeface="+mj-lt"/>
                        </a:rPr>
                        <a:t>Kodra</a:t>
                      </a:r>
                      <a:r>
                        <a:rPr lang="en-US" sz="1800" b="1" i="0" dirty="0">
                          <a:solidFill>
                            <a:srgbClr val="000000"/>
                          </a:solidFill>
                          <a:effectLst/>
                          <a:latin typeface="+mj-lt"/>
                        </a:rPr>
                        <a:t>, Madison </a:t>
                      </a:r>
                      <a:r>
                        <a:rPr lang="en-US" sz="1800" b="1" i="0" dirty="0" err="1">
                          <a:solidFill>
                            <a:srgbClr val="000000"/>
                          </a:solidFill>
                          <a:effectLst/>
                          <a:latin typeface="+mj-lt"/>
                        </a:rPr>
                        <a:t>Bilko</a:t>
                      </a:r>
                      <a:r>
                        <a:rPr lang="en-US" sz="1800" b="1" i="0" dirty="0">
                          <a:solidFill>
                            <a:srgbClr val="000000"/>
                          </a:solidFill>
                          <a:effectLst/>
                          <a:latin typeface="+mj-lt"/>
                        </a:rPr>
                        <a:t>, Collin Cavanaugh </a:t>
                      </a:r>
                      <a:endParaRPr lang="en-US" sz="1800" b="1" i="0" dirty="0">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bg1">
                        <a:lumMod val="95000"/>
                      </a:schemeClr>
                    </a:solidFill>
                  </a:tcPr>
                </a:tc>
                <a:extLst>
                  <a:ext uri="{0D108BD9-81ED-4DB2-BD59-A6C34878D82A}">
                    <a16:rowId xmlns:a16="http://schemas.microsoft.com/office/drawing/2014/main" val="3598892820"/>
                  </a:ext>
                </a:extLst>
              </a:tr>
              <a:tr h="936191">
                <a:tc>
                  <a:txBody>
                    <a:bodyPr/>
                    <a:lstStyle/>
                    <a:p>
                      <a:pPr algn="r" rtl="0" fontAlgn="base"/>
                      <a:r>
                        <a:rPr lang="en-US" sz="2000" b="1" i="0" dirty="0">
                          <a:effectLst/>
                          <a:latin typeface="+mj-lt"/>
                        </a:rPr>
                        <a:t> Risk Mgmt.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bg1">
                        <a:lumMod val="95000"/>
                      </a:schemeClr>
                    </a:solidFill>
                  </a:tcPr>
                </a:tc>
                <a:tc>
                  <a:txBody>
                    <a:bodyPr/>
                    <a:lstStyle/>
                    <a:p>
                      <a:pPr algn="l" rtl="0" fontAlgn="base"/>
                      <a:r>
                        <a:rPr lang="en-US" sz="1800" b="1" i="0" dirty="0">
                          <a:effectLst/>
                          <a:latin typeface="+mj-lt"/>
                        </a:rPr>
                        <a:t>Erika Valle-Baird, Mohammed </a:t>
                      </a:r>
                      <a:r>
                        <a:rPr lang="en-US" sz="1800" b="1" i="0" dirty="0" err="1">
                          <a:effectLst/>
                          <a:latin typeface="+mj-lt"/>
                        </a:rPr>
                        <a:t>Khoshkhoiyazdi</a:t>
                      </a:r>
                      <a:r>
                        <a:rPr lang="en-US" sz="1800" b="1" i="0" dirty="0">
                          <a:solidFill>
                            <a:srgbClr val="000000"/>
                          </a:solidFill>
                          <a:effectLst/>
                          <a:latin typeface="+mj-lt"/>
                        </a:rPr>
                        <a:t>, </a:t>
                      </a:r>
                      <a:r>
                        <a:rPr lang="en-US" sz="1800" b="1" i="0" dirty="0" err="1">
                          <a:solidFill>
                            <a:srgbClr val="000000"/>
                          </a:solidFill>
                          <a:effectLst/>
                          <a:latin typeface="+mj-lt"/>
                        </a:rPr>
                        <a:t>Domeniko</a:t>
                      </a:r>
                      <a:r>
                        <a:rPr lang="en-US" sz="1800" b="1" i="0" dirty="0">
                          <a:solidFill>
                            <a:srgbClr val="000000"/>
                          </a:solidFill>
                          <a:effectLst/>
                          <a:latin typeface="+mj-lt"/>
                        </a:rPr>
                        <a:t> </a:t>
                      </a:r>
                      <a:r>
                        <a:rPr lang="en-US" sz="1800" b="1" i="0" dirty="0" err="1">
                          <a:solidFill>
                            <a:srgbClr val="000000"/>
                          </a:solidFill>
                          <a:effectLst/>
                          <a:latin typeface="+mj-lt"/>
                        </a:rPr>
                        <a:t>Kodra</a:t>
                      </a:r>
                      <a:r>
                        <a:rPr lang="en-US" sz="1800" b="1" i="0" dirty="0">
                          <a:solidFill>
                            <a:srgbClr val="000000"/>
                          </a:solidFill>
                          <a:effectLst/>
                          <a:latin typeface="+mj-lt"/>
                        </a:rPr>
                        <a:t>, Madison </a:t>
                      </a:r>
                      <a:r>
                        <a:rPr lang="en-US" sz="1800" b="1" i="0" dirty="0" err="1">
                          <a:solidFill>
                            <a:srgbClr val="000000"/>
                          </a:solidFill>
                          <a:effectLst/>
                          <a:latin typeface="+mj-lt"/>
                        </a:rPr>
                        <a:t>Bilko</a:t>
                      </a:r>
                      <a:r>
                        <a:rPr lang="en-US" sz="1800" b="1" i="0" dirty="0">
                          <a:solidFill>
                            <a:srgbClr val="000000"/>
                          </a:solidFill>
                          <a:effectLst/>
                          <a:latin typeface="+mj-lt"/>
                        </a:rPr>
                        <a:t>, Collin Cavanaugh </a:t>
                      </a:r>
                      <a:endParaRPr lang="en-US" sz="1800" b="1" i="0" dirty="0">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bg1">
                        <a:lumMod val="95000"/>
                      </a:schemeClr>
                    </a:solidFill>
                  </a:tcPr>
                </a:tc>
                <a:extLst>
                  <a:ext uri="{0D108BD9-81ED-4DB2-BD59-A6C34878D82A}">
                    <a16:rowId xmlns:a16="http://schemas.microsoft.com/office/drawing/2014/main" val="709839750"/>
                  </a:ext>
                </a:extLst>
              </a:tr>
            </a:tbl>
          </a:graphicData>
        </a:graphic>
      </p:graphicFrame>
      <p:sp>
        <p:nvSpPr>
          <p:cNvPr id="5" name="Rectangle 1">
            <a:extLst>
              <a:ext uri="{FF2B5EF4-FFF2-40B4-BE49-F238E27FC236}">
                <a16:creationId xmlns:a16="http://schemas.microsoft.com/office/drawing/2014/main" id="{7285A85C-A901-DBC2-FE64-D628FCAAE675}"/>
              </a:ext>
            </a:extLst>
          </p:cNvPr>
          <p:cNvSpPr>
            <a:spLocks noChangeArrowheads="1"/>
          </p:cNvSpPr>
          <p:nvPr/>
        </p:nvSpPr>
        <p:spPr bwMode="auto">
          <a:xfrm>
            <a:off x="102845" y="2875002"/>
            <a:ext cx="3859556" cy="369332"/>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BA45BA0C-5E0B-2EA0-F070-9D3647E1875F}"/>
              </a:ext>
            </a:extLst>
          </p:cNvPr>
          <p:cNvSpPr txBox="1"/>
          <p:nvPr/>
        </p:nvSpPr>
        <p:spPr>
          <a:xfrm>
            <a:off x="213346" y="1231544"/>
            <a:ext cx="11765305" cy="1569660"/>
          </a:xfrm>
          <a:prstGeom prst="rect">
            <a:avLst/>
          </a:prstGeom>
          <a:solidFill>
            <a:schemeClr val="bg1">
              <a:lumMod val="85000"/>
            </a:schemeClr>
          </a:solidFill>
          <a:ln w="57150">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3200" b="1" u="sng" dirty="0">
                <a:effectLst/>
                <a:latin typeface="Calibri" panose="020F0502020204030204" pitchFamily="34" charset="0"/>
                <a:ea typeface="Calibri" panose="020F0502020204030204" pitchFamily="34" charset="0"/>
                <a:cs typeface="Calibri" panose="020F0502020204030204" pitchFamily="34" charset="0"/>
              </a:rPr>
              <a:t>TEAM STRUCTURES: </a:t>
            </a:r>
          </a:p>
          <a:p>
            <a:r>
              <a:rPr lang="en-US" sz="2400" i="0" dirty="0">
                <a:solidFill>
                  <a:srgbClr val="000000"/>
                </a:solidFill>
                <a:effectLst/>
                <a:latin typeface="Calibri" panose="020F0502020204030204" pitchFamily="34" charset="0"/>
              </a:rPr>
              <a:t>	</a:t>
            </a:r>
            <a:r>
              <a:rPr lang="en-US" sz="2000" i="0" dirty="0">
                <a:solidFill>
                  <a:srgbClr val="000000"/>
                </a:solidFill>
                <a:effectLst/>
                <a:latin typeface="Calibri" panose="020F0502020204030204" pitchFamily="34" charset="0"/>
              </a:rPr>
              <a:t>Our group will be using and maintaining a democratic team approach to developing our project. This team structure was chosen to enable our team to be productive, reduce the strain of one individual, and ensure equal responsibility. </a:t>
            </a:r>
            <a:endParaRPr lang="en-US" dirty="0"/>
          </a:p>
        </p:txBody>
      </p:sp>
    </p:spTree>
    <p:extLst>
      <p:ext uri="{BB962C8B-B14F-4D97-AF65-F5344CB8AC3E}">
        <p14:creationId xmlns:p14="http://schemas.microsoft.com/office/powerpoint/2010/main" val="3314312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World map with flight paths">
            <a:extLst>
              <a:ext uri="{FF2B5EF4-FFF2-40B4-BE49-F238E27FC236}">
                <a16:creationId xmlns:a16="http://schemas.microsoft.com/office/drawing/2014/main" id="{75C2DF49-F9C4-812E-4057-3CB1B5E85085}"/>
              </a:ext>
            </a:extLst>
          </p:cNvPr>
          <p:cNvPicPr>
            <a:picLocks noChangeAspect="1"/>
          </p:cNvPicPr>
          <p:nvPr/>
        </p:nvPicPr>
        <p:blipFill rotWithShape="1">
          <a:blip r:embed="rId2"/>
          <a:srcRect t="7579" r="21575" b="1512"/>
          <a:stretch/>
        </p:blipFill>
        <p:spPr>
          <a:xfrm>
            <a:off x="3523488" y="10"/>
            <a:ext cx="8668512" cy="6857990"/>
          </a:xfrm>
          <a:prstGeom prst="rect">
            <a:avLst/>
          </a:prstGeom>
        </p:spPr>
      </p:pic>
      <p:sp>
        <p:nvSpPr>
          <p:cNvPr id="22" name="Rectangle 2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4EBA075-4113-E5B7-69BC-3910BAFB58F3}"/>
              </a:ext>
            </a:extLst>
          </p:cNvPr>
          <p:cNvSpPr txBox="1"/>
          <p:nvPr/>
        </p:nvSpPr>
        <p:spPr>
          <a:xfrm>
            <a:off x="371094" y="1105029"/>
            <a:ext cx="5333967" cy="813562"/>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p>
            <a:pPr algn="ctr">
              <a:lnSpc>
                <a:spcPct val="90000"/>
              </a:lnSpc>
              <a:spcBef>
                <a:spcPct val="0"/>
              </a:spcBef>
              <a:spcAft>
                <a:spcPts val="600"/>
              </a:spcAft>
            </a:pPr>
            <a:r>
              <a:rPr lang="en-US" sz="4800" b="1" dirty="0">
                <a:latin typeface="+mj-lt"/>
                <a:ea typeface="+mj-ea"/>
                <a:cs typeface="+mj-cs"/>
              </a:rPr>
              <a:t>INTRODUCTION</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665FA79-5E64-B87C-B55E-1E85605B1B67}"/>
              </a:ext>
            </a:extLst>
          </p:cNvPr>
          <p:cNvSpPr txBox="1"/>
          <p:nvPr/>
        </p:nvSpPr>
        <p:spPr>
          <a:xfrm>
            <a:off x="371094" y="2718054"/>
            <a:ext cx="5724906" cy="3207258"/>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2000" b="0" i="0" dirty="0">
                <a:effectLst/>
              </a:rPr>
              <a:t>Dream Destination Getaways is an LLC providing users with the vacation planning ensuring the lowest possible prices and enabling them to travel to destinations previously believed to be outside their price ranges. Dream Destination Getaway’s website will be developed via a complete software project management plan for creating and maintaining a website for the lowest travel fares.  The destination does not have to be known, however both depart and return dates have to be specified per user.  Once a flight has been added to the user’s shopping cart, the user will have the ability to decide if a hotel and rental car are necessary, and have the ability to add such items in their shopping cart.   </a:t>
            </a:r>
            <a:endParaRPr lang="en-US" sz="2000" dirty="0"/>
          </a:p>
        </p:txBody>
      </p:sp>
    </p:spTree>
    <p:extLst>
      <p:ext uri="{BB962C8B-B14F-4D97-AF65-F5344CB8AC3E}">
        <p14:creationId xmlns:p14="http://schemas.microsoft.com/office/powerpoint/2010/main" val="237686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EC89E2-DE6F-66FD-D21E-07D8030C76A6}"/>
              </a:ext>
            </a:extLst>
          </p:cNvPr>
          <p:cNvSpPr txBox="1"/>
          <p:nvPr/>
        </p:nvSpPr>
        <p:spPr>
          <a:xfrm>
            <a:off x="615820" y="111967"/>
            <a:ext cx="3340360" cy="646331"/>
          </a:xfrm>
          <a:prstGeom prst="rect">
            <a:avLst/>
          </a:prstGeom>
          <a:noFill/>
        </p:spPr>
        <p:txBody>
          <a:bodyPr wrap="square" rtlCol="0">
            <a:spAutoFit/>
          </a:bodyPr>
          <a:lstStyle/>
          <a:p>
            <a:r>
              <a:rPr lang="en-US" dirty="0"/>
              <a:t> </a:t>
            </a:r>
          </a:p>
          <a:p>
            <a:endParaRPr lang="en-US" dirty="0"/>
          </a:p>
        </p:txBody>
      </p:sp>
      <p:pic>
        <p:nvPicPr>
          <p:cNvPr id="10" name="Picture 9" descr="Diagram&#10;&#10;Description automatically generated">
            <a:extLst>
              <a:ext uri="{FF2B5EF4-FFF2-40B4-BE49-F238E27FC236}">
                <a16:creationId xmlns:a16="http://schemas.microsoft.com/office/drawing/2014/main" id="{7EBACD6B-6B4E-CC5B-2F6D-EDBF76606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487" y="0"/>
            <a:ext cx="7861102" cy="6858000"/>
          </a:xfrm>
          <a:prstGeom prst="rect">
            <a:avLst/>
          </a:prstGeom>
        </p:spPr>
      </p:pic>
    </p:spTree>
    <p:extLst>
      <p:ext uri="{BB962C8B-B14F-4D97-AF65-F5344CB8AC3E}">
        <p14:creationId xmlns:p14="http://schemas.microsoft.com/office/powerpoint/2010/main" val="66708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A1FBBA-7570-E341-8AB5-3F924061FC5E}"/>
              </a:ext>
            </a:extLst>
          </p:cNvPr>
          <p:cNvSpPr txBox="1"/>
          <p:nvPr/>
        </p:nvSpPr>
        <p:spPr>
          <a:xfrm>
            <a:off x="5598288" y="44991"/>
            <a:ext cx="995423" cy="369332"/>
          </a:xfrm>
          <a:prstGeom prst="rect">
            <a:avLst/>
          </a:prstGeom>
          <a:solidFill>
            <a:srgbClr val="0070C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Domain</a:t>
            </a:r>
          </a:p>
        </p:txBody>
      </p:sp>
      <p:sp>
        <p:nvSpPr>
          <p:cNvPr id="3" name="TextBox 2">
            <a:extLst>
              <a:ext uri="{FF2B5EF4-FFF2-40B4-BE49-F238E27FC236}">
                <a16:creationId xmlns:a16="http://schemas.microsoft.com/office/drawing/2014/main" id="{168040C3-2246-D9DB-AF2E-EBB33FFD1BF6}"/>
              </a:ext>
            </a:extLst>
          </p:cNvPr>
          <p:cNvSpPr txBox="1"/>
          <p:nvPr/>
        </p:nvSpPr>
        <p:spPr>
          <a:xfrm>
            <a:off x="42319" y="801242"/>
            <a:ext cx="1736202" cy="646331"/>
          </a:xfrm>
          <a:prstGeom prst="rect">
            <a:avLst/>
          </a:prstGeom>
          <a:solidFill>
            <a:srgbClr val="D25A1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External Inputs (EI)</a:t>
            </a:r>
          </a:p>
        </p:txBody>
      </p:sp>
      <p:sp>
        <p:nvSpPr>
          <p:cNvPr id="37" name="TextBox 36">
            <a:extLst>
              <a:ext uri="{FF2B5EF4-FFF2-40B4-BE49-F238E27FC236}">
                <a16:creationId xmlns:a16="http://schemas.microsoft.com/office/drawing/2014/main" id="{2BCFBD65-F203-00BE-40EC-B792F29C416A}"/>
              </a:ext>
            </a:extLst>
          </p:cNvPr>
          <p:cNvSpPr txBox="1"/>
          <p:nvPr/>
        </p:nvSpPr>
        <p:spPr>
          <a:xfrm>
            <a:off x="10681022" y="1964243"/>
            <a:ext cx="1243316" cy="369332"/>
          </a:xfrm>
          <a:prstGeom prst="rect">
            <a:avLst/>
          </a:prstGeom>
          <a:solidFill>
            <a:srgbClr val="00D9F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None</a:t>
            </a:r>
          </a:p>
        </p:txBody>
      </p:sp>
      <p:sp>
        <p:nvSpPr>
          <p:cNvPr id="39" name="TextBox 38">
            <a:extLst>
              <a:ext uri="{FF2B5EF4-FFF2-40B4-BE49-F238E27FC236}">
                <a16:creationId xmlns:a16="http://schemas.microsoft.com/office/drawing/2014/main" id="{3632594A-61C3-8756-A779-E5662E263D13}"/>
              </a:ext>
            </a:extLst>
          </p:cNvPr>
          <p:cNvSpPr txBox="1"/>
          <p:nvPr/>
        </p:nvSpPr>
        <p:spPr>
          <a:xfrm>
            <a:off x="2476017" y="801241"/>
            <a:ext cx="1863523" cy="646331"/>
          </a:xfrm>
          <a:prstGeom prst="rect">
            <a:avLst/>
          </a:prstGeom>
          <a:solidFill>
            <a:srgbClr val="007033"/>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External Outputs</a:t>
            </a:r>
          </a:p>
          <a:p>
            <a:pPr algn="ctr"/>
            <a:r>
              <a:rPr lang="en-US" dirty="0"/>
              <a:t>(EO)</a:t>
            </a:r>
          </a:p>
        </p:txBody>
      </p:sp>
      <p:sp>
        <p:nvSpPr>
          <p:cNvPr id="40" name="TextBox 39">
            <a:extLst>
              <a:ext uri="{FF2B5EF4-FFF2-40B4-BE49-F238E27FC236}">
                <a16:creationId xmlns:a16="http://schemas.microsoft.com/office/drawing/2014/main" id="{8BE6C5C5-9E50-1F4F-5176-9E11F8C1E40C}"/>
              </a:ext>
            </a:extLst>
          </p:cNvPr>
          <p:cNvSpPr txBox="1"/>
          <p:nvPr/>
        </p:nvSpPr>
        <p:spPr>
          <a:xfrm>
            <a:off x="10434579" y="796357"/>
            <a:ext cx="1736202" cy="923330"/>
          </a:xfrm>
          <a:prstGeom prst="rect">
            <a:avLst/>
          </a:prstGeom>
          <a:solidFill>
            <a:srgbClr val="00B0F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External </a:t>
            </a:r>
          </a:p>
          <a:p>
            <a:pPr algn="ctr"/>
            <a:r>
              <a:rPr lang="en-US" dirty="0"/>
              <a:t>Interface Files </a:t>
            </a:r>
          </a:p>
          <a:p>
            <a:pPr algn="ctr"/>
            <a:r>
              <a:rPr lang="en-US" dirty="0"/>
              <a:t>(EIF)</a:t>
            </a:r>
          </a:p>
        </p:txBody>
      </p:sp>
      <p:sp>
        <p:nvSpPr>
          <p:cNvPr id="41" name="TextBox 40">
            <a:extLst>
              <a:ext uri="{FF2B5EF4-FFF2-40B4-BE49-F238E27FC236}">
                <a16:creationId xmlns:a16="http://schemas.microsoft.com/office/drawing/2014/main" id="{75592666-A320-C588-8156-9492CA004347}"/>
              </a:ext>
            </a:extLst>
          </p:cNvPr>
          <p:cNvSpPr txBox="1"/>
          <p:nvPr/>
        </p:nvSpPr>
        <p:spPr>
          <a:xfrm>
            <a:off x="8457485" y="823069"/>
            <a:ext cx="1736202" cy="923330"/>
          </a:xfrm>
          <a:prstGeom prst="rect">
            <a:avLst/>
          </a:prstGeom>
          <a:solidFill>
            <a:srgbClr val="7030A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Internal</a:t>
            </a:r>
          </a:p>
          <a:p>
            <a:pPr algn="ctr"/>
            <a:r>
              <a:rPr lang="en-US" dirty="0"/>
              <a:t> logical files </a:t>
            </a:r>
          </a:p>
          <a:p>
            <a:pPr algn="ctr"/>
            <a:r>
              <a:rPr lang="en-US" dirty="0"/>
              <a:t>(ILF)</a:t>
            </a:r>
          </a:p>
        </p:txBody>
      </p:sp>
      <p:sp>
        <p:nvSpPr>
          <p:cNvPr id="42" name="TextBox 41">
            <a:extLst>
              <a:ext uri="{FF2B5EF4-FFF2-40B4-BE49-F238E27FC236}">
                <a16:creationId xmlns:a16="http://schemas.microsoft.com/office/drawing/2014/main" id="{E0E58F30-5C57-DCF7-9239-E99B481B59AF}"/>
              </a:ext>
            </a:extLst>
          </p:cNvPr>
          <p:cNvSpPr txBox="1"/>
          <p:nvPr/>
        </p:nvSpPr>
        <p:spPr>
          <a:xfrm>
            <a:off x="5452706" y="753609"/>
            <a:ext cx="2208834" cy="646331"/>
          </a:xfrm>
          <a:prstGeom prst="rect">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External Inquiries </a:t>
            </a:r>
          </a:p>
          <a:p>
            <a:pPr algn="ctr"/>
            <a:r>
              <a:rPr lang="en-US" dirty="0"/>
              <a:t>(EQ)</a:t>
            </a:r>
          </a:p>
        </p:txBody>
      </p:sp>
      <p:sp>
        <p:nvSpPr>
          <p:cNvPr id="43" name="TextBox 42">
            <a:extLst>
              <a:ext uri="{FF2B5EF4-FFF2-40B4-BE49-F238E27FC236}">
                <a16:creationId xmlns:a16="http://schemas.microsoft.com/office/drawing/2014/main" id="{3E6BE08B-D68D-32B4-7150-97E62EBCC3E3}"/>
              </a:ext>
            </a:extLst>
          </p:cNvPr>
          <p:cNvSpPr txBox="1"/>
          <p:nvPr/>
        </p:nvSpPr>
        <p:spPr>
          <a:xfrm>
            <a:off x="8913238" y="5349955"/>
            <a:ext cx="1428508" cy="923330"/>
          </a:xfrm>
          <a:prstGeom prst="rect">
            <a:avLst/>
          </a:prstGeom>
          <a:solidFill>
            <a:srgbClr val="EB05D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Account Information</a:t>
            </a:r>
          </a:p>
          <a:p>
            <a:endParaRPr lang="en-US" dirty="0"/>
          </a:p>
        </p:txBody>
      </p:sp>
      <p:sp>
        <p:nvSpPr>
          <p:cNvPr id="44" name="TextBox 43">
            <a:extLst>
              <a:ext uri="{FF2B5EF4-FFF2-40B4-BE49-F238E27FC236}">
                <a16:creationId xmlns:a16="http://schemas.microsoft.com/office/drawing/2014/main" id="{342AA095-B32F-8F78-1EA2-370D37289461}"/>
              </a:ext>
            </a:extLst>
          </p:cNvPr>
          <p:cNvSpPr txBox="1"/>
          <p:nvPr/>
        </p:nvSpPr>
        <p:spPr>
          <a:xfrm>
            <a:off x="1923693" y="4021953"/>
            <a:ext cx="1528343" cy="923330"/>
          </a:xfrm>
          <a:prstGeom prst="rect">
            <a:avLst/>
          </a:prstGeom>
          <a:solidFill>
            <a:srgbClr val="92D05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View Past Transactions</a:t>
            </a:r>
          </a:p>
          <a:p>
            <a:endParaRPr lang="en-US" dirty="0"/>
          </a:p>
        </p:txBody>
      </p:sp>
      <p:sp>
        <p:nvSpPr>
          <p:cNvPr id="45" name="TextBox 44">
            <a:extLst>
              <a:ext uri="{FF2B5EF4-FFF2-40B4-BE49-F238E27FC236}">
                <a16:creationId xmlns:a16="http://schemas.microsoft.com/office/drawing/2014/main" id="{9CBAE334-6185-9367-4C20-93A1202E6CF5}"/>
              </a:ext>
            </a:extLst>
          </p:cNvPr>
          <p:cNvSpPr txBox="1"/>
          <p:nvPr/>
        </p:nvSpPr>
        <p:spPr>
          <a:xfrm>
            <a:off x="5215693" y="4215062"/>
            <a:ext cx="1243316" cy="1477328"/>
          </a:xfrm>
          <a:prstGeom prst="rect">
            <a:avLst/>
          </a:prstGeom>
          <a:solidFill>
            <a:srgbClr val="FF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Add Package to Shopping Cart</a:t>
            </a:r>
          </a:p>
          <a:p>
            <a:endParaRPr lang="en-US" dirty="0"/>
          </a:p>
        </p:txBody>
      </p:sp>
      <p:sp>
        <p:nvSpPr>
          <p:cNvPr id="46" name="TextBox 45">
            <a:extLst>
              <a:ext uri="{FF2B5EF4-FFF2-40B4-BE49-F238E27FC236}">
                <a16:creationId xmlns:a16="http://schemas.microsoft.com/office/drawing/2014/main" id="{FEA0FF62-3AA4-146C-DD46-D6BA94EE91F6}"/>
              </a:ext>
            </a:extLst>
          </p:cNvPr>
          <p:cNvSpPr txBox="1"/>
          <p:nvPr/>
        </p:nvSpPr>
        <p:spPr>
          <a:xfrm>
            <a:off x="5104269" y="3176187"/>
            <a:ext cx="1564277" cy="923330"/>
          </a:xfrm>
          <a:prstGeom prst="rect">
            <a:avLst/>
          </a:prstGeom>
          <a:solidFill>
            <a:srgbClr val="FF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dirty="0"/>
              <a:t>View Previous Transactions</a:t>
            </a:r>
          </a:p>
          <a:p>
            <a:endParaRPr lang="en-US" dirty="0"/>
          </a:p>
        </p:txBody>
      </p:sp>
      <p:sp>
        <p:nvSpPr>
          <p:cNvPr id="47" name="TextBox 46">
            <a:extLst>
              <a:ext uri="{FF2B5EF4-FFF2-40B4-BE49-F238E27FC236}">
                <a16:creationId xmlns:a16="http://schemas.microsoft.com/office/drawing/2014/main" id="{EECE278E-CCF7-D090-A4E8-071979A97FF0}"/>
              </a:ext>
            </a:extLst>
          </p:cNvPr>
          <p:cNvSpPr txBox="1"/>
          <p:nvPr/>
        </p:nvSpPr>
        <p:spPr>
          <a:xfrm>
            <a:off x="5215693" y="5884931"/>
            <a:ext cx="1243316" cy="923330"/>
          </a:xfrm>
          <a:prstGeom prst="rect">
            <a:avLst/>
          </a:prstGeom>
          <a:solidFill>
            <a:srgbClr val="FF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Flight Search</a:t>
            </a:r>
          </a:p>
          <a:p>
            <a:endParaRPr lang="en-US" dirty="0"/>
          </a:p>
        </p:txBody>
      </p:sp>
      <p:sp>
        <p:nvSpPr>
          <p:cNvPr id="48" name="TextBox 47">
            <a:extLst>
              <a:ext uri="{FF2B5EF4-FFF2-40B4-BE49-F238E27FC236}">
                <a16:creationId xmlns:a16="http://schemas.microsoft.com/office/drawing/2014/main" id="{1CFEBFC7-A4F3-41D5-598E-9FCF285966B0}"/>
              </a:ext>
            </a:extLst>
          </p:cNvPr>
          <p:cNvSpPr txBox="1"/>
          <p:nvPr/>
        </p:nvSpPr>
        <p:spPr>
          <a:xfrm>
            <a:off x="8854397" y="2115493"/>
            <a:ext cx="1487349" cy="646331"/>
          </a:xfrm>
          <a:prstGeom prst="rect">
            <a:avLst/>
          </a:prstGeom>
          <a:solidFill>
            <a:srgbClr val="EB05D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Item Information</a:t>
            </a:r>
          </a:p>
        </p:txBody>
      </p:sp>
      <p:sp>
        <p:nvSpPr>
          <p:cNvPr id="49" name="TextBox 48">
            <a:extLst>
              <a:ext uri="{FF2B5EF4-FFF2-40B4-BE49-F238E27FC236}">
                <a16:creationId xmlns:a16="http://schemas.microsoft.com/office/drawing/2014/main" id="{5D156143-BE10-0D6D-2D2B-2F4958C74C81}"/>
              </a:ext>
            </a:extLst>
          </p:cNvPr>
          <p:cNvSpPr txBox="1"/>
          <p:nvPr/>
        </p:nvSpPr>
        <p:spPr>
          <a:xfrm>
            <a:off x="8810749" y="4371782"/>
            <a:ext cx="1623830" cy="646331"/>
          </a:xfrm>
          <a:prstGeom prst="rect">
            <a:avLst/>
          </a:prstGeom>
          <a:solidFill>
            <a:srgbClr val="EB05D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Past Transactions</a:t>
            </a:r>
          </a:p>
        </p:txBody>
      </p:sp>
      <p:sp>
        <p:nvSpPr>
          <p:cNvPr id="51" name="TextBox 50">
            <a:extLst>
              <a:ext uri="{FF2B5EF4-FFF2-40B4-BE49-F238E27FC236}">
                <a16:creationId xmlns:a16="http://schemas.microsoft.com/office/drawing/2014/main" id="{01B1FC73-1467-8F20-DA93-E9F0D686C03C}"/>
              </a:ext>
            </a:extLst>
          </p:cNvPr>
          <p:cNvSpPr txBox="1"/>
          <p:nvPr/>
        </p:nvSpPr>
        <p:spPr>
          <a:xfrm>
            <a:off x="2067037" y="3309068"/>
            <a:ext cx="1243316" cy="369332"/>
          </a:xfrm>
          <a:prstGeom prst="rect">
            <a:avLst/>
          </a:prstGeom>
          <a:solidFill>
            <a:srgbClr val="92D05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Checkout</a:t>
            </a:r>
          </a:p>
        </p:txBody>
      </p:sp>
      <p:sp>
        <p:nvSpPr>
          <p:cNvPr id="52" name="TextBox 51">
            <a:extLst>
              <a:ext uri="{FF2B5EF4-FFF2-40B4-BE49-F238E27FC236}">
                <a16:creationId xmlns:a16="http://schemas.microsoft.com/office/drawing/2014/main" id="{FF055FCC-705E-83B8-CB65-0EB3703FE7ED}"/>
              </a:ext>
            </a:extLst>
          </p:cNvPr>
          <p:cNvSpPr txBox="1"/>
          <p:nvPr/>
        </p:nvSpPr>
        <p:spPr>
          <a:xfrm>
            <a:off x="3717882" y="3982230"/>
            <a:ext cx="1243316" cy="923330"/>
          </a:xfrm>
          <a:prstGeom prst="rect">
            <a:avLst/>
          </a:prstGeom>
          <a:solidFill>
            <a:srgbClr val="92D05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Shopping Cart</a:t>
            </a:r>
          </a:p>
          <a:p>
            <a:endParaRPr lang="en-US" dirty="0"/>
          </a:p>
        </p:txBody>
      </p:sp>
      <p:sp>
        <p:nvSpPr>
          <p:cNvPr id="53" name="TextBox 52">
            <a:extLst>
              <a:ext uri="{FF2B5EF4-FFF2-40B4-BE49-F238E27FC236}">
                <a16:creationId xmlns:a16="http://schemas.microsoft.com/office/drawing/2014/main" id="{45356D08-C7F1-2938-4970-B1733D295F5A}"/>
              </a:ext>
            </a:extLst>
          </p:cNvPr>
          <p:cNvSpPr txBox="1"/>
          <p:nvPr/>
        </p:nvSpPr>
        <p:spPr>
          <a:xfrm>
            <a:off x="3683643" y="2996714"/>
            <a:ext cx="1243316" cy="646331"/>
          </a:xfrm>
          <a:prstGeom prst="rect">
            <a:avLst/>
          </a:prstGeom>
          <a:solidFill>
            <a:srgbClr val="92D05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Search Results</a:t>
            </a:r>
          </a:p>
        </p:txBody>
      </p:sp>
      <p:sp>
        <p:nvSpPr>
          <p:cNvPr id="54" name="TextBox 53">
            <a:extLst>
              <a:ext uri="{FF2B5EF4-FFF2-40B4-BE49-F238E27FC236}">
                <a16:creationId xmlns:a16="http://schemas.microsoft.com/office/drawing/2014/main" id="{3C41E68A-8609-1271-051F-BF8497F566D9}"/>
              </a:ext>
            </a:extLst>
          </p:cNvPr>
          <p:cNvSpPr txBox="1"/>
          <p:nvPr/>
        </p:nvSpPr>
        <p:spPr>
          <a:xfrm>
            <a:off x="2077163" y="5372600"/>
            <a:ext cx="1243316" cy="923330"/>
          </a:xfrm>
          <a:prstGeom prst="rect">
            <a:avLst/>
          </a:prstGeom>
          <a:solidFill>
            <a:srgbClr val="92D05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Balance Calculator</a:t>
            </a:r>
          </a:p>
          <a:p>
            <a:endParaRPr lang="en-US" dirty="0"/>
          </a:p>
        </p:txBody>
      </p:sp>
      <p:sp>
        <p:nvSpPr>
          <p:cNvPr id="55" name="TextBox 54">
            <a:extLst>
              <a:ext uri="{FF2B5EF4-FFF2-40B4-BE49-F238E27FC236}">
                <a16:creationId xmlns:a16="http://schemas.microsoft.com/office/drawing/2014/main" id="{7542EAC5-4100-52FE-13E0-B87DB58DF4EE}"/>
              </a:ext>
            </a:extLst>
          </p:cNvPr>
          <p:cNvSpPr txBox="1"/>
          <p:nvPr/>
        </p:nvSpPr>
        <p:spPr>
          <a:xfrm>
            <a:off x="3618051" y="1960399"/>
            <a:ext cx="1243316" cy="646331"/>
          </a:xfrm>
          <a:prstGeom prst="rect">
            <a:avLst/>
          </a:prstGeom>
          <a:solidFill>
            <a:srgbClr val="92D05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Generate a Receipt</a:t>
            </a:r>
          </a:p>
        </p:txBody>
      </p:sp>
      <p:sp>
        <p:nvSpPr>
          <p:cNvPr id="56" name="TextBox 55">
            <a:extLst>
              <a:ext uri="{FF2B5EF4-FFF2-40B4-BE49-F238E27FC236}">
                <a16:creationId xmlns:a16="http://schemas.microsoft.com/office/drawing/2014/main" id="{8870AF95-7E58-7F4E-9ECF-E06951AE97AA}"/>
              </a:ext>
            </a:extLst>
          </p:cNvPr>
          <p:cNvSpPr txBox="1"/>
          <p:nvPr/>
        </p:nvSpPr>
        <p:spPr>
          <a:xfrm>
            <a:off x="2067037" y="2705887"/>
            <a:ext cx="1243316" cy="369332"/>
          </a:xfrm>
          <a:prstGeom prst="rect">
            <a:avLst/>
          </a:prstGeom>
          <a:solidFill>
            <a:srgbClr val="92D05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Help</a:t>
            </a:r>
          </a:p>
        </p:txBody>
      </p:sp>
      <p:sp>
        <p:nvSpPr>
          <p:cNvPr id="57" name="TextBox 56">
            <a:extLst>
              <a:ext uri="{FF2B5EF4-FFF2-40B4-BE49-F238E27FC236}">
                <a16:creationId xmlns:a16="http://schemas.microsoft.com/office/drawing/2014/main" id="{0231B6A3-3280-CC5C-C56B-1AA0F466DFCB}"/>
              </a:ext>
            </a:extLst>
          </p:cNvPr>
          <p:cNvSpPr txBox="1"/>
          <p:nvPr/>
        </p:nvSpPr>
        <p:spPr>
          <a:xfrm>
            <a:off x="2067037" y="1792328"/>
            <a:ext cx="1243316" cy="646331"/>
          </a:xfrm>
          <a:prstGeom prst="rect">
            <a:avLst/>
          </a:prstGeom>
          <a:solidFill>
            <a:srgbClr val="92D05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Contact Us</a:t>
            </a:r>
          </a:p>
          <a:p>
            <a:endParaRPr lang="en-US" dirty="0"/>
          </a:p>
        </p:txBody>
      </p:sp>
      <p:sp>
        <p:nvSpPr>
          <p:cNvPr id="58" name="TextBox 57">
            <a:extLst>
              <a:ext uri="{FF2B5EF4-FFF2-40B4-BE49-F238E27FC236}">
                <a16:creationId xmlns:a16="http://schemas.microsoft.com/office/drawing/2014/main" id="{61EBE2D4-2B5E-4BBB-F7FB-5154F2077CDB}"/>
              </a:ext>
            </a:extLst>
          </p:cNvPr>
          <p:cNvSpPr txBox="1"/>
          <p:nvPr/>
        </p:nvSpPr>
        <p:spPr>
          <a:xfrm>
            <a:off x="6942477" y="5305722"/>
            <a:ext cx="1243316" cy="1477328"/>
          </a:xfrm>
          <a:prstGeom prst="rect">
            <a:avLst/>
          </a:prstGeom>
          <a:solidFill>
            <a:srgbClr val="FF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Add Item to Shopping Cart</a:t>
            </a:r>
          </a:p>
          <a:p>
            <a:endParaRPr lang="en-US" dirty="0"/>
          </a:p>
        </p:txBody>
      </p:sp>
      <p:sp>
        <p:nvSpPr>
          <p:cNvPr id="59" name="TextBox 58">
            <a:extLst>
              <a:ext uri="{FF2B5EF4-FFF2-40B4-BE49-F238E27FC236}">
                <a16:creationId xmlns:a16="http://schemas.microsoft.com/office/drawing/2014/main" id="{155B31E3-7843-E442-7721-4E392B321565}"/>
              </a:ext>
            </a:extLst>
          </p:cNvPr>
          <p:cNvSpPr txBox="1"/>
          <p:nvPr/>
        </p:nvSpPr>
        <p:spPr>
          <a:xfrm>
            <a:off x="313506" y="5305722"/>
            <a:ext cx="1243316" cy="646331"/>
          </a:xfrm>
          <a:prstGeom prst="rect">
            <a:avLst/>
          </a:prstGeom>
          <a:solidFill>
            <a:srgbClr val="F6A54C"/>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Update an Item</a:t>
            </a:r>
          </a:p>
        </p:txBody>
      </p:sp>
      <p:sp>
        <p:nvSpPr>
          <p:cNvPr id="60" name="TextBox 59">
            <a:extLst>
              <a:ext uri="{FF2B5EF4-FFF2-40B4-BE49-F238E27FC236}">
                <a16:creationId xmlns:a16="http://schemas.microsoft.com/office/drawing/2014/main" id="{02391CA5-CDDC-027F-621D-08EA26DD55E1}"/>
              </a:ext>
            </a:extLst>
          </p:cNvPr>
          <p:cNvSpPr txBox="1"/>
          <p:nvPr/>
        </p:nvSpPr>
        <p:spPr>
          <a:xfrm>
            <a:off x="313506" y="4099517"/>
            <a:ext cx="1243316" cy="646331"/>
          </a:xfrm>
          <a:prstGeom prst="rect">
            <a:avLst/>
          </a:prstGeom>
          <a:solidFill>
            <a:srgbClr val="F6A54C"/>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Add an Item</a:t>
            </a:r>
          </a:p>
        </p:txBody>
      </p:sp>
      <p:sp>
        <p:nvSpPr>
          <p:cNvPr id="61" name="TextBox 60">
            <a:extLst>
              <a:ext uri="{FF2B5EF4-FFF2-40B4-BE49-F238E27FC236}">
                <a16:creationId xmlns:a16="http://schemas.microsoft.com/office/drawing/2014/main" id="{A5C7088C-A12F-E447-BEB0-DF49552018ED}"/>
              </a:ext>
            </a:extLst>
          </p:cNvPr>
          <p:cNvSpPr txBox="1"/>
          <p:nvPr/>
        </p:nvSpPr>
        <p:spPr>
          <a:xfrm>
            <a:off x="71040" y="2985902"/>
            <a:ext cx="1704374" cy="646331"/>
          </a:xfrm>
          <a:prstGeom prst="rect">
            <a:avLst/>
          </a:prstGeom>
          <a:solidFill>
            <a:srgbClr val="F6A54C"/>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Update Account Information</a:t>
            </a:r>
          </a:p>
        </p:txBody>
      </p:sp>
      <p:sp>
        <p:nvSpPr>
          <p:cNvPr id="62" name="TextBox 61">
            <a:extLst>
              <a:ext uri="{FF2B5EF4-FFF2-40B4-BE49-F238E27FC236}">
                <a16:creationId xmlns:a16="http://schemas.microsoft.com/office/drawing/2014/main" id="{83A7CF72-26BD-63C8-E987-42220C56970E}"/>
              </a:ext>
            </a:extLst>
          </p:cNvPr>
          <p:cNvSpPr txBox="1"/>
          <p:nvPr/>
        </p:nvSpPr>
        <p:spPr>
          <a:xfrm>
            <a:off x="228842" y="1899928"/>
            <a:ext cx="1363155" cy="646331"/>
          </a:xfrm>
          <a:prstGeom prst="rect">
            <a:avLst/>
          </a:prstGeom>
          <a:solidFill>
            <a:srgbClr val="F6A54C"/>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Account Registration</a:t>
            </a:r>
          </a:p>
        </p:txBody>
      </p:sp>
      <p:sp>
        <p:nvSpPr>
          <p:cNvPr id="64" name="TextBox 63">
            <a:extLst>
              <a:ext uri="{FF2B5EF4-FFF2-40B4-BE49-F238E27FC236}">
                <a16:creationId xmlns:a16="http://schemas.microsoft.com/office/drawing/2014/main" id="{5163FDAE-DE1E-87D8-997B-7EFBABDB2347}"/>
              </a:ext>
            </a:extLst>
          </p:cNvPr>
          <p:cNvSpPr txBox="1"/>
          <p:nvPr/>
        </p:nvSpPr>
        <p:spPr>
          <a:xfrm>
            <a:off x="8976414" y="3098623"/>
            <a:ext cx="1243316" cy="923330"/>
          </a:xfrm>
          <a:prstGeom prst="rect">
            <a:avLst/>
          </a:prstGeom>
          <a:solidFill>
            <a:srgbClr val="EB05D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Shopping Cart</a:t>
            </a:r>
          </a:p>
          <a:p>
            <a:endParaRPr lang="en-US" dirty="0"/>
          </a:p>
        </p:txBody>
      </p:sp>
      <p:sp>
        <p:nvSpPr>
          <p:cNvPr id="65" name="TextBox 64">
            <a:extLst>
              <a:ext uri="{FF2B5EF4-FFF2-40B4-BE49-F238E27FC236}">
                <a16:creationId xmlns:a16="http://schemas.microsoft.com/office/drawing/2014/main" id="{8828575D-3507-D009-D71B-DCE5B724F370}"/>
              </a:ext>
            </a:extLst>
          </p:cNvPr>
          <p:cNvSpPr txBox="1"/>
          <p:nvPr/>
        </p:nvSpPr>
        <p:spPr>
          <a:xfrm>
            <a:off x="5169065" y="2359630"/>
            <a:ext cx="1243316" cy="646331"/>
          </a:xfrm>
          <a:prstGeom prst="rect">
            <a:avLst/>
          </a:prstGeom>
          <a:solidFill>
            <a:srgbClr val="FF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Logout of Account</a:t>
            </a:r>
          </a:p>
        </p:txBody>
      </p:sp>
      <p:sp>
        <p:nvSpPr>
          <p:cNvPr id="66" name="TextBox 65">
            <a:extLst>
              <a:ext uri="{FF2B5EF4-FFF2-40B4-BE49-F238E27FC236}">
                <a16:creationId xmlns:a16="http://schemas.microsoft.com/office/drawing/2014/main" id="{EA3226EB-54CC-B0C4-E271-DC13C85A438C}"/>
              </a:ext>
            </a:extLst>
          </p:cNvPr>
          <p:cNvSpPr txBox="1"/>
          <p:nvPr/>
        </p:nvSpPr>
        <p:spPr>
          <a:xfrm>
            <a:off x="5098294" y="1590719"/>
            <a:ext cx="1243316" cy="646331"/>
          </a:xfrm>
          <a:prstGeom prst="rect">
            <a:avLst/>
          </a:prstGeom>
          <a:solidFill>
            <a:srgbClr val="FF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Login to Account </a:t>
            </a:r>
          </a:p>
        </p:txBody>
      </p:sp>
      <p:sp>
        <p:nvSpPr>
          <p:cNvPr id="67" name="TextBox 66">
            <a:extLst>
              <a:ext uri="{FF2B5EF4-FFF2-40B4-BE49-F238E27FC236}">
                <a16:creationId xmlns:a16="http://schemas.microsoft.com/office/drawing/2014/main" id="{2C5641D8-F1ED-0505-1C79-9C4DEAFBE79A}"/>
              </a:ext>
            </a:extLst>
          </p:cNvPr>
          <p:cNvSpPr txBox="1"/>
          <p:nvPr/>
        </p:nvSpPr>
        <p:spPr>
          <a:xfrm>
            <a:off x="6911898" y="1775385"/>
            <a:ext cx="1243316" cy="923330"/>
          </a:xfrm>
          <a:prstGeom prst="rect">
            <a:avLst/>
          </a:prstGeom>
          <a:solidFill>
            <a:srgbClr val="FF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Shopping Cart Checkout</a:t>
            </a:r>
          </a:p>
        </p:txBody>
      </p:sp>
      <p:sp>
        <p:nvSpPr>
          <p:cNvPr id="68" name="TextBox 67">
            <a:extLst>
              <a:ext uri="{FF2B5EF4-FFF2-40B4-BE49-F238E27FC236}">
                <a16:creationId xmlns:a16="http://schemas.microsoft.com/office/drawing/2014/main" id="{00D9739E-9E00-0824-6469-E8444C1F3B02}"/>
              </a:ext>
            </a:extLst>
          </p:cNvPr>
          <p:cNvSpPr txBox="1"/>
          <p:nvPr/>
        </p:nvSpPr>
        <p:spPr>
          <a:xfrm>
            <a:off x="6960169" y="2909238"/>
            <a:ext cx="1243316" cy="1200329"/>
          </a:xfrm>
          <a:prstGeom prst="rect">
            <a:avLst/>
          </a:prstGeom>
          <a:solidFill>
            <a:srgbClr val="FF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Delete Item from Shopping Cart</a:t>
            </a:r>
          </a:p>
        </p:txBody>
      </p:sp>
      <p:sp>
        <p:nvSpPr>
          <p:cNvPr id="69" name="TextBox 68">
            <a:extLst>
              <a:ext uri="{FF2B5EF4-FFF2-40B4-BE49-F238E27FC236}">
                <a16:creationId xmlns:a16="http://schemas.microsoft.com/office/drawing/2014/main" id="{3C5319F5-F28B-AC0A-2EE5-FD53FDD5CCAB}"/>
              </a:ext>
            </a:extLst>
          </p:cNvPr>
          <p:cNvSpPr txBox="1"/>
          <p:nvPr/>
        </p:nvSpPr>
        <p:spPr>
          <a:xfrm>
            <a:off x="6976308" y="4268352"/>
            <a:ext cx="1243316" cy="923330"/>
          </a:xfrm>
          <a:prstGeom prst="rect">
            <a:avLst/>
          </a:prstGeom>
          <a:solidFill>
            <a:srgbClr val="FF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dirty="0"/>
              <a:t>Generate Receipt</a:t>
            </a:r>
          </a:p>
          <a:p>
            <a:endParaRPr lang="en-US" dirty="0"/>
          </a:p>
        </p:txBody>
      </p:sp>
      <p:cxnSp>
        <p:nvCxnSpPr>
          <p:cNvPr id="5" name="Straight Connector 4">
            <a:extLst>
              <a:ext uri="{FF2B5EF4-FFF2-40B4-BE49-F238E27FC236}">
                <a16:creationId xmlns:a16="http://schemas.microsoft.com/office/drawing/2014/main" id="{E59D78FE-A1B0-41B1-61CE-74BE3A56659B}"/>
              </a:ext>
            </a:extLst>
          </p:cNvPr>
          <p:cNvCxnSpPr>
            <a:stCxn id="2" idx="2"/>
            <a:endCxn id="3" idx="0"/>
          </p:cNvCxnSpPr>
          <p:nvPr/>
        </p:nvCxnSpPr>
        <p:spPr>
          <a:xfrm flipH="1">
            <a:off x="910420" y="414323"/>
            <a:ext cx="5185580" cy="38691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AB9E3F5-12C8-15E5-27D2-4A4BE2D63BA5}"/>
              </a:ext>
            </a:extLst>
          </p:cNvPr>
          <p:cNvCxnSpPr>
            <a:stCxn id="2" idx="2"/>
            <a:endCxn id="39" idx="0"/>
          </p:cNvCxnSpPr>
          <p:nvPr/>
        </p:nvCxnSpPr>
        <p:spPr>
          <a:xfrm flipH="1">
            <a:off x="3407779" y="414323"/>
            <a:ext cx="2688221" cy="3869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8345C2-7BF8-6313-A4C3-63998972B62F}"/>
              </a:ext>
            </a:extLst>
          </p:cNvPr>
          <p:cNvCxnSpPr>
            <a:stCxn id="2" idx="2"/>
            <a:endCxn id="42" idx="0"/>
          </p:cNvCxnSpPr>
          <p:nvPr/>
        </p:nvCxnSpPr>
        <p:spPr>
          <a:xfrm>
            <a:off x="6096000" y="414323"/>
            <a:ext cx="461123" cy="3392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29E00A-2124-940A-0A65-896FF8E58D5F}"/>
              </a:ext>
            </a:extLst>
          </p:cNvPr>
          <p:cNvCxnSpPr>
            <a:cxnSpLocks/>
          </p:cNvCxnSpPr>
          <p:nvPr/>
        </p:nvCxnSpPr>
        <p:spPr>
          <a:xfrm>
            <a:off x="6071404" y="403807"/>
            <a:ext cx="5206680" cy="3820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5BFFF7-822C-88F6-E764-0BA122386644}"/>
              </a:ext>
            </a:extLst>
          </p:cNvPr>
          <p:cNvCxnSpPr>
            <a:stCxn id="2" idx="2"/>
            <a:endCxn id="41" idx="0"/>
          </p:cNvCxnSpPr>
          <p:nvPr/>
        </p:nvCxnSpPr>
        <p:spPr>
          <a:xfrm>
            <a:off x="6096000" y="414323"/>
            <a:ext cx="3229586" cy="40874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06B908-7376-65D8-B5BC-43F71A32FE3A}"/>
              </a:ext>
            </a:extLst>
          </p:cNvPr>
          <p:cNvCxnSpPr>
            <a:stCxn id="3" idx="2"/>
            <a:endCxn id="62" idx="0"/>
          </p:cNvCxnSpPr>
          <p:nvPr/>
        </p:nvCxnSpPr>
        <p:spPr>
          <a:xfrm>
            <a:off x="910420" y="1447573"/>
            <a:ext cx="0" cy="452355"/>
          </a:xfrm>
          <a:prstGeom prst="line">
            <a:avLst/>
          </a:prstGeom>
          <a:ln w="38100">
            <a:solidFill>
              <a:srgbClr val="D25A1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4675BDC-D280-44D8-E27D-3F837E364D66}"/>
              </a:ext>
            </a:extLst>
          </p:cNvPr>
          <p:cNvCxnSpPr>
            <a:cxnSpLocks/>
            <a:stCxn id="62" idx="2"/>
            <a:endCxn id="61" idx="0"/>
          </p:cNvCxnSpPr>
          <p:nvPr/>
        </p:nvCxnSpPr>
        <p:spPr>
          <a:xfrm>
            <a:off x="910420" y="2546259"/>
            <a:ext cx="12807" cy="439643"/>
          </a:xfrm>
          <a:prstGeom prst="line">
            <a:avLst/>
          </a:prstGeom>
          <a:ln w="38100">
            <a:solidFill>
              <a:srgbClr val="D25A1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CA71607-8082-A638-AB17-3686B73D1682}"/>
              </a:ext>
            </a:extLst>
          </p:cNvPr>
          <p:cNvCxnSpPr>
            <a:cxnSpLocks/>
            <a:stCxn id="61" idx="2"/>
            <a:endCxn id="60" idx="0"/>
          </p:cNvCxnSpPr>
          <p:nvPr/>
        </p:nvCxnSpPr>
        <p:spPr>
          <a:xfrm>
            <a:off x="923227" y="3632233"/>
            <a:ext cx="11937" cy="467284"/>
          </a:xfrm>
          <a:prstGeom prst="line">
            <a:avLst/>
          </a:prstGeom>
          <a:ln w="38100">
            <a:solidFill>
              <a:srgbClr val="D25A1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ABC07D9-8220-17D8-B617-976B594A2CEF}"/>
              </a:ext>
            </a:extLst>
          </p:cNvPr>
          <p:cNvCxnSpPr>
            <a:cxnSpLocks/>
            <a:stCxn id="60" idx="2"/>
            <a:endCxn id="59" idx="0"/>
          </p:cNvCxnSpPr>
          <p:nvPr/>
        </p:nvCxnSpPr>
        <p:spPr>
          <a:xfrm>
            <a:off x="935164" y="4745848"/>
            <a:ext cx="0" cy="559874"/>
          </a:xfrm>
          <a:prstGeom prst="line">
            <a:avLst/>
          </a:prstGeom>
          <a:ln w="38100">
            <a:solidFill>
              <a:srgbClr val="D25A1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43A2E0C-E7D6-7AB8-B738-423719F757D5}"/>
              </a:ext>
            </a:extLst>
          </p:cNvPr>
          <p:cNvCxnSpPr>
            <a:stCxn id="39" idx="2"/>
            <a:endCxn id="57" idx="0"/>
          </p:cNvCxnSpPr>
          <p:nvPr/>
        </p:nvCxnSpPr>
        <p:spPr>
          <a:xfrm flipH="1">
            <a:off x="2688695" y="1447572"/>
            <a:ext cx="719084" cy="344756"/>
          </a:xfrm>
          <a:prstGeom prst="line">
            <a:avLst/>
          </a:prstGeom>
          <a:ln w="38100">
            <a:solidFill>
              <a:srgbClr val="00703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DF3841D-2914-1B9A-FF0D-63330D8CA77B}"/>
              </a:ext>
            </a:extLst>
          </p:cNvPr>
          <p:cNvCxnSpPr>
            <a:cxnSpLocks/>
            <a:stCxn id="39" idx="2"/>
            <a:endCxn id="55" idx="0"/>
          </p:cNvCxnSpPr>
          <p:nvPr/>
        </p:nvCxnSpPr>
        <p:spPr>
          <a:xfrm>
            <a:off x="3407779" y="1447572"/>
            <a:ext cx="831930" cy="512827"/>
          </a:xfrm>
          <a:prstGeom prst="line">
            <a:avLst/>
          </a:prstGeom>
          <a:ln w="38100">
            <a:solidFill>
              <a:srgbClr val="007033"/>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AE038FA-6E3B-53C9-F5D5-385134EFD957}"/>
              </a:ext>
            </a:extLst>
          </p:cNvPr>
          <p:cNvCxnSpPr>
            <a:cxnSpLocks/>
            <a:stCxn id="55" idx="2"/>
            <a:endCxn id="53" idx="0"/>
          </p:cNvCxnSpPr>
          <p:nvPr/>
        </p:nvCxnSpPr>
        <p:spPr>
          <a:xfrm>
            <a:off x="4239709" y="2606730"/>
            <a:ext cx="65592" cy="389984"/>
          </a:xfrm>
          <a:prstGeom prst="line">
            <a:avLst/>
          </a:prstGeom>
          <a:ln w="38100">
            <a:solidFill>
              <a:srgbClr val="007033"/>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052CBF4-8837-E727-10D2-97A6E64A8ADC}"/>
              </a:ext>
            </a:extLst>
          </p:cNvPr>
          <p:cNvCxnSpPr>
            <a:cxnSpLocks/>
            <a:stCxn id="53" idx="2"/>
            <a:endCxn id="52" idx="0"/>
          </p:cNvCxnSpPr>
          <p:nvPr/>
        </p:nvCxnSpPr>
        <p:spPr>
          <a:xfrm>
            <a:off x="4305301" y="3643045"/>
            <a:ext cx="34239" cy="339185"/>
          </a:xfrm>
          <a:prstGeom prst="line">
            <a:avLst/>
          </a:prstGeom>
          <a:ln w="38100">
            <a:solidFill>
              <a:srgbClr val="00703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BC2140D-921A-AC53-E59D-93FBD0AFB9FB}"/>
              </a:ext>
            </a:extLst>
          </p:cNvPr>
          <p:cNvCxnSpPr>
            <a:cxnSpLocks/>
            <a:stCxn id="57" idx="2"/>
            <a:endCxn id="56" idx="0"/>
          </p:cNvCxnSpPr>
          <p:nvPr/>
        </p:nvCxnSpPr>
        <p:spPr>
          <a:xfrm>
            <a:off x="2688695" y="2438659"/>
            <a:ext cx="0" cy="267228"/>
          </a:xfrm>
          <a:prstGeom prst="line">
            <a:avLst/>
          </a:prstGeom>
          <a:ln w="38100">
            <a:solidFill>
              <a:srgbClr val="00703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75257C5-045D-B883-E823-B618C40F12E2}"/>
              </a:ext>
            </a:extLst>
          </p:cNvPr>
          <p:cNvCxnSpPr>
            <a:cxnSpLocks/>
            <a:stCxn id="56" idx="2"/>
            <a:endCxn id="51" idx="0"/>
          </p:cNvCxnSpPr>
          <p:nvPr/>
        </p:nvCxnSpPr>
        <p:spPr>
          <a:xfrm>
            <a:off x="2688695" y="3075219"/>
            <a:ext cx="0" cy="233849"/>
          </a:xfrm>
          <a:prstGeom prst="line">
            <a:avLst/>
          </a:prstGeom>
          <a:ln w="38100">
            <a:solidFill>
              <a:srgbClr val="00703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AD9CEA4-EFD3-9E57-2F8B-33D02759F11A}"/>
              </a:ext>
            </a:extLst>
          </p:cNvPr>
          <p:cNvCxnSpPr>
            <a:cxnSpLocks/>
            <a:stCxn id="51" idx="2"/>
            <a:endCxn id="44" idx="0"/>
          </p:cNvCxnSpPr>
          <p:nvPr/>
        </p:nvCxnSpPr>
        <p:spPr>
          <a:xfrm flipH="1">
            <a:off x="2687865" y="3678400"/>
            <a:ext cx="830" cy="343553"/>
          </a:xfrm>
          <a:prstGeom prst="line">
            <a:avLst/>
          </a:prstGeom>
          <a:ln w="38100">
            <a:solidFill>
              <a:srgbClr val="007033"/>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4F43AAE-05F6-77F9-D64A-BF39A8C43220}"/>
              </a:ext>
            </a:extLst>
          </p:cNvPr>
          <p:cNvCxnSpPr>
            <a:cxnSpLocks/>
            <a:stCxn id="54" idx="0"/>
            <a:endCxn id="44" idx="2"/>
          </p:cNvCxnSpPr>
          <p:nvPr/>
        </p:nvCxnSpPr>
        <p:spPr>
          <a:xfrm flipH="1" flipV="1">
            <a:off x="2687865" y="4945283"/>
            <a:ext cx="10956" cy="427317"/>
          </a:xfrm>
          <a:prstGeom prst="line">
            <a:avLst/>
          </a:prstGeom>
          <a:ln w="38100">
            <a:solidFill>
              <a:srgbClr val="00703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415D883-890E-C518-5115-C955BCEEAD08}"/>
              </a:ext>
            </a:extLst>
          </p:cNvPr>
          <p:cNvCxnSpPr>
            <a:stCxn id="42" idx="2"/>
            <a:endCxn id="67" idx="0"/>
          </p:cNvCxnSpPr>
          <p:nvPr/>
        </p:nvCxnSpPr>
        <p:spPr>
          <a:xfrm>
            <a:off x="6557123" y="1399940"/>
            <a:ext cx="976433" cy="3754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CC89C16-8CD9-76D8-69BA-CC76585D4471}"/>
              </a:ext>
            </a:extLst>
          </p:cNvPr>
          <p:cNvCxnSpPr>
            <a:cxnSpLocks/>
            <a:endCxn id="66" idx="0"/>
          </p:cNvCxnSpPr>
          <p:nvPr/>
        </p:nvCxnSpPr>
        <p:spPr>
          <a:xfrm flipH="1">
            <a:off x="5719952" y="1418142"/>
            <a:ext cx="863757" cy="17257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CE44487-7BCF-A34B-413D-2B3FE44A56E7}"/>
              </a:ext>
            </a:extLst>
          </p:cNvPr>
          <p:cNvCxnSpPr>
            <a:cxnSpLocks/>
            <a:stCxn id="68" idx="0"/>
            <a:endCxn id="67" idx="2"/>
          </p:cNvCxnSpPr>
          <p:nvPr/>
        </p:nvCxnSpPr>
        <p:spPr>
          <a:xfrm flipH="1" flipV="1">
            <a:off x="7533556" y="2698715"/>
            <a:ext cx="48271" cy="21052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FB0C409-A976-CB1E-7F47-9027565C6DDB}"/>
              </a:ext>
            </a:extLst>
          </p:cNvPr>
          <p:cNvCxnSpPr>
            <a:cxnSpLocks/>
            <a:stCxn id="69" idx="0"/>
            <a:endCxn id="68" idx="2"/>
          </p:cNvCxnSpPr>
          <p:nvPr/>
        </p:nvCxnSpPr>
        <p:spPr>
          <a:xfrm flipH="1" flipV="1">
            <a:off x="7581827" y="4109567"/>
            <a:ext cx="16139" cy="15878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2B52EF-3159-9CD0-B8CA-DEF5A129D282}"/>
              </a:ext>
            </a:extLst>
          </p:cNvPr>
          <p:cNvCxnSpPr>
            <a:cxnSpLocks/>
            <a:stCxn id="58" idx="0"/>
            <a:endCxn id="69" idx="2"/>
          </p:cNvCxnSpPr>
          <p:nvPr/>
        </p:nvCxnSpPr>
        <p:spPr>
          <a:xfrm flipV="1">
            <a:off x="7564135" y="5191682"/>
            <a:ext cx="33831" cy="11404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BF8AB0-2755-CDBF-9B1B-073E80B14199}"/>
              </a:ext>
            </a:extLst>
          </p:cNvPr>
          <p:cNvCxnSpPr>
            <a:cxnSpLocks/>
            <a:stCxn id="65" idx="0"/>
            <a:endCxn id="66" idx="2"/>
          </p:cNvCxnSpPr>
          <p:nvPr/>
        </p:nvCxnSpPr>
        <p:spPr>
          <a:xfrm flipH="1" flipV="1">
            <a:off x="5719952" y="2237050"/>
            <a:ext cx="70771" cy="1225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3F0F60C-F6BD-BA4F-478A-0B701F8A5664}"/>
              </a:ext>
            </a:extLst>
          </p:cNvPr>
          <p:cNvCxnSpPr>
            <a:cxnSpLocks/>
            <a:stCxn id="46" idx="0"/>
            <a:endCxn id="65" idx="2"/>
          </p:cNvCxnSpPr>
          <p:nvPr/>
        </p:nvCxnSpPr>
        <p:spPr>
          <a:xfrm flipH="1" flipV="1">
            <a:off x="5790723" y="3005961"/>
            <a:ext cx="95685" cy="17022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675EF3B-0369-63C6-7989-387B3DC26CFE}"/>
              </a:ext>
            </a:extLst>
          </p:cNvPr>
          <p:cNvCxnSpPr>
            <a:cxnSpLocks/>
            <a:stCxn id="45" idx="0"/>
            <a:endCxn id="46" idx="2"/>
          </p:cNvCxnSpPr>
          <p:nvPr/>
        </p:nvCxnSpPr>
        <p:spPr>
          <a:xfrm flipV="1">
            <a:off x="5837351" y="4099517"/>
            <a:ext cx="49057" cy="1155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A6221EF-F4C8-761C-9488-9609B0D827BF}"/>
              </a:ext>
            </a:extLst>
          </p:cNvPr>
          <p:cNvCxnSpPr>
            <a:cxnSpLocks/>
            <a:stCxn id="45" idx="2"/>
            <a:endCxn id="47" idx="0"/>
          </p:cNvCxnSpPr>
          <p:nvPr/>
        </p:nvCxnSpPr>
        <p:spPr>
          <a:xfrm>
            <a:off x="5837351" y="5692390"/>
            <a:ext cx="0" cy="19254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C111933-D83C-8CB0-C9B7-7F61D896E2D2}"/>
              </a:ext>
            </a:extLst>
          </p:cNvPr>
          <p:cNvCxnSpPr>
            <a:stCxn id="41" idx="2"/>
            <a:endCxn id="48" idx="0"/>
          </p:cNvCxnSpPr>
          <p:nvPr/>
        </p:nvCxnSpPr>
        <p:spPr>
          <a:xfrm>
            <a:off x="9325586" y="1746399"/>
            <a:ext cx="272486" cy="36909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2D7392A-A338-0050-9F94-F38A20F08181}"/>
              </a:ext>
            </a:extLst>
          </p:cNvPr>
          <p:cNvCxnSpPr>
            <a:cxnSpLocks/>
            <a:stCxn id="64" idx="0"/>
            <a:endCxn id="48" idx="2"/>
          </p:cNvCxnSpPr>
          <p:nvPr/>
        </p:nvCxnSpPr>
        <p:spPr>
          <a:xfrm flipV="1">
            <a:off x="9598072" y="2761824"/>
            <a:ext cx="0" cy="33679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E6FE657-3355-2895-1341-72F34E047295}"/>
              </a:ext>
            </a:extLst>
          </p:cNvPr>
          <p:cNvCxnSpPr>
            <a:cxnSpLocks/>
            <a:stCxn id="49" idx="0"/>
            <a:endCxn id="64" idx="2"/>
          </p:cNvCxnSpPr>
          <p:nvPr/>
        </p:nvCxnSpPr>
        <p:spPr>
          <a:xfrm flipH="1" flipV="1">
            <a:off x="9598072" y="4021953"/>
            <a:ext cx="24592" cy="34982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AE1205F-CD1F-8A4B-B88B-7DAA23D7B493}"/>
              </a:ext>
            </a:extLst>
          </p:cNvPr>
          <p:cNvCxnSpPr>
            <a:cxnSpLocks/>
            <a:stCxn id="43" idx="0"/>
            <a:endCxn id="49" idx="2"/>
          </p:cNvCxnSpPr>
          <p:nvPr/>
        </p:nvCxnSpPr>
        <p:spPr>
          <a:xfrm flipH="1" flipV="1">
            <a:off x="9622664" y="5018113"/>
            <a:ext cx="4828" cy="33184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A3B5B09-4F51-2942-63F5-7E6AAFC70FBE}"/>
              </a:ext>
            </a:extLst>
          </p:cNvPr>
          <p:cNvCxnSpPr>
            <a:stCxn id="40" idx="2"/>
            <a:endCxn id="37" idx="0"/>
          </p:cNvCxnSpPr>
          <p:nvPr/>
        </p:nvCxnSpPr>
        <p:spPr>
          <a:xfrm>
            <a:off x="11302680" y="1719687"/>
            <a:ext cx="0" cy="24455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80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5695799A-099C-9BB0-2E38-AD30EA09C2BD}"/>
              </a:ext>
            </a:extLst>
          </p:cNvPr>
          <p:cNvSpPr>
            <a:spLocks noChangeArrowheads="1"/>
          </p:cNvSpPr>
          <p:nvPr/>
        </p:nvSpPr>
        <p:spPr bwMode="auto">
          <a:xfrm>
            <a:off x="3124200" y="3179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ourier New" panose="02070309020205020404" pitchFamily="49"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725605EC-7914-5356-786D-F9F6B81B2974}"/>
              </a:ext>
            </a:extLst>
          </p:cNvPr>
          <p:cNvSpPr txBox="1"/>
          <p:nvPr/>
        </p:nvSpPr>
        <p:spPr>
          <a:xfrm>
            <a:off x="1942285" y="114301"/>
            <a:ext cx="2658290" cy="830997"/>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sz="4800" b="1" dirty="0"/>
              <a:t>COCOMO</a:t>
            </a:r>
          </a:p>
        </p:txBody>
      </p:sp>
      <p:graphicFrame>
        <p:nvGraphicFramePr>
          <p:cNvPr id="8" name="Table 7">
            <a:extLst>
              <a:ext uri="{FF2B5EF4-FFF2-40B4-BE49-F238E27FC236}">
                <a16:creationId xmlns:a16="http://schemas.microsoft.com/office/drawing/2014/main" id="{18181718-606D-E687-5B76-AF7F5E0E2C28}"/>
              </a:ext>
            </a:extLst>
          </p:cNvPr>
          <p:cNvGraphicFramePr>
            <a:graphicFrameLocks noGrp="1"/>
          </p:cNvGraphicFramePr>
          <p:nvPr>
            <p:extLst>
              <p:ext uri="{D42A27DB-BD31-4B8C-83A1-F6EECF244321}">
                <p14:modId xmlns:p14="http://schemas.microsoft.com/office/powerpoint/2010/main" val="3352488419"/>
              </p:ext>
            </p:extLst>
          </p:nvPr>
        </p:nvGraphicFramePr>
        <p:xfrm>
          <a:off x="8277225" y="114301"/>
          <a:ext cx="3829050" cy="6743705"/>
        </p:xfrm>
        <a:graphic>
          <a:graphicData uri="http://schemas.openxmlformats.org/drawingml/2006/table">
            <a:tbl>
              <a:tblPr firstRow="1" firstCol="1" bandRow="1">
                <a:tableStyleId>{5C22544A-7EE6-4342-B048-85BDC9FD1C3A}</a:tableStyleId>
              </a:tblPr>
              <a:tblGrid>
                <a:gridCol w="1717181">
                  <a:extLst>
                    <a:ext uri="{9D8B030D-6E8A-4147-A177-3AD203B41FA5}">
                      <a16:colId xmlns:a16="http://schemas.microsoft.com/office/drawing/2014/main" val="810690423"/>
                    </a:ext>
                  </a:extLst>
                </a:gridCol>
                <a:gridCol w="903780">
                  <a:extLst>
                    <a:ext uri="{9D8B030D-6E8A-4147-A177-3AD203B41FA5}">
                      <a16:colId xmlns:a16="http://schemas.microsoft.com/office/drawing/2014/main" val="2624000104"/>
                    </a:ext>
                  </a:extLst>
                </a:gridCol>
                <a:gridCol w="1208089">
                  <a:extLst>
                    <a:ext uri="{9D8B030D-6E8A-4147-A177-3AD203B41FA5}">
                      <a16:colId xmlns:a16="http://schemas.microsoft.com/office/drawing/2014/main" val="3141615911"/>
                    </a:ext>
                  </a:extLst>
                </a:gridCol>
              </a:tblGrid>
              <a:tr h="543201">
                <a:tc>
                  <a:txBody>
                    <a:bodyPr/>
                    <a:lstStyle/>
                    <a:p>
                      <a:pPr marL="0" marR="0">
                        <a:lnSpc>
                          <a:spcPct val="107000"/>
                        </a:lnSpc>
                        <a:spcBef>
                          <a:spcPts val="0"/>
                        </a:spcBef>
                        <a:spcAft>
                          <a:spcPts val="0"/>
                        </a:spcAft>
                      </a:pPr>
                      <a:r>
                        <a:rPr lang="en-US" sz="1100">
                          <a:effectLst/>
                        </a:rPr>
                        <a:t>Cost Driver Variables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Effort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Rating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3067585327"/>
                  </a:ext>
                </a:extLst>
              </a:tr>
              <a:tr h="542789">
                <a:tc>
                  <a:txBody>
                    <a:bodyPr/>
                    <a:lstStyle/>
                    <a:p>
                      <a:pPr marL="0" marR="0">
                        <a:lnSpc>
                          <a:spcPct val="107000"/>
                        </a:lnSpc>
                        <a:spcBef>
                          <a:spcPts val="0"/>
                        </a:spcBef>
                        <a:spcAft>
                          <a:spcPts val="0"/>
                        </a:spcAft>
                      </a:pPr>
                      <a:r>
                        <a:rPr lang="en-US" sz="1100">
                          <a:effectLst/>
                        </a:rPr>
                        <a:t>RELY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Nominal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1441954734"/>
                  </a:ext>
                </a:extLst>
              </a:tr>
              <a:tr h="542789">
                <a:tc>
                  <a:txBody>
                    <a:bodyPr/>
                    <a:lstStyle/>
                    <a:p>
                      <a:pPr marL="0" marR="0">
                        <a:lnSpc>
                          <a:spcPct val="107000"/>
                        </a:lnSpc>
                        <a:spcBef>
                          <a:spcPts val="0"/>
                        </a:spcBef>
                        <a:spcAft>
                          <a:spcPts val="0"/>
                        </a:spcAft>
                      </a:pPr>
                      <a:r>
                        <a:rPr lang="en-US" sz="1100">
                          <a:effectLst/>
                        </a:rPr>
                        <a:t>DATA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Nominal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1830335705"/>
                  </a:ext>
                </a:extLst>
              </a:tr>
              <a:tr h="265456">
                <a:tc>
                  <a:txBody>
                    <a:bodyPr/>
                    <a:lstStyle/>
                    <a:p>
                      <a:pPr marL="0" marR="0">
                        <a:lnSpc>
                          <a:spcPct val="107000"/>
                        </a:lnSpc>
                        <a:spcBef>
                          <a:spcPts val="0"/>
                        </a:spcBef>
                        <a:spcAft>
                          <a:spcPts val="0"/>
                        </a:spcAft>
                      </a:pPr>
                      <a:r>
                        <a:rPr lang="en-US" sz="1100">
                          <a:effectLst/>
                        </a:rPr>
                        <a:t>CPLX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0.85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Low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1371967432"/>
                  </a:ext>
                </a:extLst>
              </a:tr>
              <a:tr h="542789">
                <a:tc>
                  <a:txBody>
                    <a:bodyPr/>
                    <a:lstStyle/>
                    <a:p>
                      <a:pPr marL="0" marR="0">
                        <a:lnSpc>
                          <a:spcPct val="107000"/>
                        </a:lnSpc>
                        <a:spcBef>
                          <a:spcPts val="0"/>
                        </a:spcBef>
                        <a:spcAft>
                          <a:spcPts val="0"/>
                        </a:spcAft>
                      </a:pPr>
                      <a:r>
                        <a:rPr lang="en-US" sz="1100">
                          <a:effectLst/>
                        </a:rPr>
                        <a:t>TIME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Nominal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3716569769"/>
                  </a:ext>
                </a:extLst>
              </a:tr>
              <a:tr h="542789">
                <a:tc>
                  <a:txBody>
                    <a:bodyPr/>
                    <a:lstStyle/>
                    <a:p>
                      <a:pPr marL="0" marR="0">
                        <a:lnSpc>
                          <a:spcPct val="107000"/>
                        </a:lnSpc>
                        <a:spcBef>
                          <a:spcPts val="0"/>
                        </a:spcBef>
                        <a:spcAft>
                          <a:spcPts val="0"/>
                        </a:spcAft>
                      </a:pPr>
                      <a:r>
                        <a:rPr lang="en-US" sz="1100">
                          <a:effectLst/>
                        </a:rPr>
                        <a:t>STOR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Nominal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3724423620"/>
                  </a:ext>
                </a:extLst>
              </a:tr>
              <a:tr h="265456">
                <a:tc>
                  <a:txBody>
                    <a:bodyPr/>
                    <a:lstStyle/>
                    <a:p>
                      <a:pPr marL="0" marR="0">
                        <a:lnSpc>
                          <a:spcPct val="107000"/>
                        </a:lnSpc>
                        <a:spcBef>
                          <a:spcPts val="0"/>
                        </a:spcBef>
                        <a:spcAft>
                          <a:spcPts val="0"/>
                        </a:spcAft>
                      </a:pPr>
                      <a:r>
                        <a:rPr lang="en-US" sz="1100">
                          <a:effectLst/>
                        </a:rPr>
                        <a:t>VIRT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0.87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Low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1222605481"/>
                  </a:ext>
                </a:extLst>
              </a:tr>
              <a:tr h="265456">
                <a:tc>
                  <a:txBody>
                    <a:bodyPr/>
                    <a:lstStyle/>
                    <a:p>
                      <a:pPr marL="0" marR="0">
                        <a:lnSpc>
                          <a:spcPct val="107000"/>
                        </a:lnSpc>
                        <a:spcBef>
                          <a:spcPts val="0"/>
                        </a:spcBef>
                        <a:spcAft>
                          <a:spcPts val="0"/>
                        </a:spcAft>
                      </a:pPr>
                      <a:r>
                        <a:rPr lang="en-US" sz="1100">
                          <a:effectLst/>
                        </a:rPr>
                        <a:t>TURN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0.85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Low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3053155354"/>
                  </a:ext>
                </a:extLst>
              </a:tr>
              <a:tr h="542789">
                <a:tc>
                  <a:txBody>
                    <a:bodyPr/>
                    <a:lstStyle/>
                    <a:p>
                      <a:pPr marL="0" marR="0">
                        <a:lnSpc>
                          <a:spcPct val="107000"/>
                        </a:lnSpc>
                        <a:spcBef>
                          <a:spcPts val="0"/>
                        </a:spcBef>
                        <a:spcAft>
                          <a:spcPts val="0"/>
                        </a:spcAft>
                      </a:pPr>
                      <a:r>
                        <a:rPr lang="en-US" sz="1100" dirty="0">
                          <a:effectLst/>
                        </a:rPr>
                        <a:t>ACAP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Nominal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4133229171"/>
                  </a:ext>
                </a:extLst>
              </a:tr>
              <a:tr h="265456">
                <a:tc>
                  <a:txBody>
                    <a:bodyPr/>
                    <a:lstStyle/>
                    <a:p>
                      <a:pPr marL="0" marR="0">
                        <a:lnSpc>
                          <a:spcPct val="107000"/>
                        </a:lnSpc>
                        <a:spcBef>
                          <a:spcPts val="0"/>
                        </a:spcBef>
                        <a:spcAft>
                          <a:spcPts val="0"/>
                        </a:spcAft>
                      </a:pPr>
                      <a:r>
                        <a:rPr lang="en-US" sz="1100">
                          <a:effectLst/>
                        </a:rPr>
                        <a:t>AEXP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1.25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Low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2728137447"/>
                  </a:ext>
                </a:extLst>
              </a:tr>
              <a:tr h="542789">
                <a:tc>
                  <a:txBody>
                    <a:bodyPr/>
                    <a:lstStyle/>
                    <a:p>
                      <a:pPr marL="0" marR="0">
                        <a:lnSpc>
                          <a:spcPct val="107000"/>
                        </a:lnSpc>
                        <a:spcBef>
                          <a:spcPts val="0"/>
                        </a:spcBef>
                        <a:spcAft>
                          <a:spcPts val="0"/>
                        </a:spcAft>
                      </a:pPr>
                      <a:r>
                        <a:rPr lang="en-US" sz="1100">
                          <a:effectLst/>
                        </a:rPr>
                        <a:t>PCAP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Nominal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2050635602"/>
                  </a:ext>
                </a:extLst>
              </a:tr>
              <a:tr h="265456">
                <a:tc>
                  <a:txBody>
                    <a:bodyPr/>
                    <a:lstStyle/>
                    <a:p>
                      <a:pPr marL="0" marR="0">
                        <a:lnSpc>
                          <a:spcPct val="107000"/>
                        </a:lnSpc>
                        <a:spcBef>
                          <a:spcPts val="0"/>
                        </a:spcBef>
                        <a:spcAft>
                          <a:spcPts val="0"/>
                        </a:spcAft>
                      </a:pPr>
                      <a:r>
                        <a:rPr lang="en-US" sz="1100">
                          <a:effectLst/>
                        </a:rPr>
                        <a:t>VEXP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0.95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High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915553529"/>
                  </a:ext>
                </a:extLst>
              </a:tr>
              <a:tr h="265456">
                <a:tc>
                  <a:txBody>
                    <a:bodyPr/>
                    <a:lstStyle/>
                    <a:p>
                      <a:pPr marL="0" marR="0">
                        <a:lnSpc>
                          <a:spcPct val="107000"/>
                        </a:lnSpc>
                        <a:spcBef>
                          <a:spcPts val="0"/>
                        </a:spcBef>
                        <a:spcAft>
                          <a:spcPts val="0"/>
                        </a:spcAft>
                      </a:pPr>
                      <a:r>
                        <a:rPr lang="en-US" sz="1100">
                          <a:effectLst/>
                        </a:rPr>
                        <a:t>LEXP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0.90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High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1913599861"/>
                  </a:ext>
                </a:extLst>
              </a:tr>
              <a:tr h="265456">
                <a:tc>
                  <a:txBody>
                    <a:bodyPr/>
                    <a:lstStyle/>
                    <a:p>
                      <a:pPr marL="0" marR="0">
                        <a:lnSpc>
                          <a:spcPct val="107000"/>
                        </a:lnSpc>
                        <a:spcBef>
                          <a:spcPts val="0"/>
                        </a:spcBef>
                        <a:spcAft>
                          <a:spcPts val="0"/>
                        </a:spcAft>
                      </a:pPr>
                      <a:r>
                        <a:rPr lang="en-US" sz="1100">
                          <a:effectLst/>
                        </a:rPr>
                        <a:t>MODP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0.90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High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2248511342"/>
                  </a:ext>
                </a:extLst>
              </a:tr>
              <a:tr h="542789">
                <a:tc>
                  <a:txBody>
                    <a:bodyPr/>
                    <a:lstStyle/>
                    <a:p>
                      <a:pPr marL="0" marR="0">
                        <a:lnSpc>
                          <a:spcPct val="107000"/>
                        </a:lnSpc>
                        <a:spcBef>
                          <a:spcPts val="0"/>
                        </a:spcBef>
                        <a:spcAft>
                          <a:spcPts val="0"/>
                        </a:spcAft>
                      </a:pPr>
                      <a:r>
                        <a:rPr lang="en-US" sz="1100">
                          <a:effectLst/>
                        </a:rPr>
                        <a:t>TOOL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Nominal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659223932"/>
                  </a:ext>
                </a:extLst>
              </a:tr>
              <a:tr h="542789">
                <a:tc>
                  <a:txBody>
                    <a:bodyPr/>
                    <a:lstStyle/>
                    <a:p>
                      <a:pPr marL="0" marR="0">
                        <a:lnSpc>
                          <a:spcPct val="107000"/>
                        </a:lnSpc>
                        <a:spcBef>
                          <a:spcPts val="0"/>
                        </a:spcBef>
                        <a:spcAft>
                          <a:spcPts val="0"/>
                        </a:spcAft>
                      </a:pPr>
                      <a:r>
                        <a:rPr lang="en-US" sz="1100">
                          <a:effectLst/>
                        </a:rPr>
                        <a:t>SCED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a:effectLst/>
                        </a:rPr>
                        <a:t>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tc>
                  <a:txBody>
                    <a:bodyPr/>
                    <a:lstStyle/>
                    <a:p>
                      <a:pPr marL="0" marR="0">
                        <a:lnSpc>
                          <a:spcPct val="107000"/>
                        </a:lnSpc>
                        <a:spcBef>
                          <a:spcPts val="0"/>
                        </a:spcBef>
                        <a:spcAft>
                          <a:spcPts val="0"/>
                        </a:spcAft>
                      </a:pPr>
                      <a:r>
                        <a:rPr lang="en-US" sz="1100" dirty="0">
                          <a:effectLst/>
                        </a:rPr>
                        <a:t>Nominal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966" marR="62966" marT="0" marB="0"/>
                </a:tc>
                <a:extLst>
                  <a:ext uri="{0D108BD9-81ED-4DB2-BD59-A6C34878D82A}">
                    <a16:rowId xmlns:a16="http://schemas.microsoft.com/office/drawing/2014/main" val="3595368265"/>
                  </a:ext>
                </a:extLst>
              </a:tr>
            </a:tbl>
          </a:graphicData>
        </a:graphic>
      </p:graphicFrame>
      <p:sp>
        <p:nvSpPr>
          <p:cNvPr id="9" name="TextBox 8">
            <a:extLst>
              <a:ext uri="{FF2B5EF4-FFF2-40B4-BE49-F238E27FC236}">
                <a16:creationId xmlns:a16="http://schemas.microsoft.com/office/drawing/2014/main" id="{9E589BD1-579C-A479-AFC1-20595C16FBAB}"/>
              </a:ext>
            </a:extLst>
          </p:cNvPr>
          <p:cNvSpPr txBox="1"/>
          <p:nvPr/>
        </p:nvSpPr>
        <p:spPr>
          <a:xfrm>
            <a:off x="379095" y="1163955"/>
            <a:ext cx="7728585" cy="5320816"/>
          </a:xfrm>
          <a:prstGeom prst="rect">
            <a:avLst/>
          </a:prstGeom>
          <a:noFill/>
        </p:spPr>
        <p:txBody>
          <a:bodyPr wrap="square" rtlCol="0">
            <a:spAutoFit/>
          </a:bodyPr>
          <a:lstStyle/>
          <a:p>
            <a:pPr marL="342900"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Dream Destination Getaways has an average complexity, due to the backgrounds of our programmers and small team size, along with a stable environment we are using semidetached intermediate COCOMO.</a:t>
            </a:r>
          </a:p>
          <a:p>
            <a:endParaRPr lang="en-US" sz="2400" dirty="0">
              <a:latin typeface="Times New Roman" panose="02020603050405020304" pitchFamily="18" charset="0"/>
            </a:endParaRPr>
          </a:p>
          <a:p>
            <a:pPr marL="0" marR="0">
              <a:lnSpc>
                <a:spcPct val="115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Effort =(3.0 * (KDSI)^1.12) * EAX</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15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where  EAX = Effort Adjustment Factor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KDSI= number of delivered source instructions in thousands.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Time =2.5 * (Effort)^0.35,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where Effort = </a:t>
            </a:r>
            <a:r>
              <a:rPr lang="en-US" sz="2400" dirty="0">
                <a:solidFill>
                  <a:srgbClr val="000000"/>
                </a:solidFill>
                <a:latin typeface="Calibri" panose="020F0502020204030204" pitchFamily="34" charset="0"/>
                <a:ea typeface="Calibri" panose="020F0502020204030204" pitchFamily="34" charset="0"/>
                <a:cs typeface="Calibri" panose="020F0502020204030204" pitchFamily="34" charset="0"/>
              </a:rPr>
              <a:t>E</a:t>
            </a:r>
            <a:r>
              <a:rPr lang="en-U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ffort calculated above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74690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789662-3D84-3E6B-AAD9-8F9AFFFFCDDC}"/>
              </a:ext>
            </a:extLst>
          </p:cNvPr>
          <p:cNvSpPr txBox="1"/>
          <p:nvPr/>
        </p:nvSpPr>
        <p:spPr>
          <a:xfrm>
            <a:off x="335280" y="1264920"/>
            <a:ext cx="10957560" cy="5355312"/>
          </a:xfrm>
          <a:prstGeom prst="rect">
            <a:avLst/>
          </a:prstGeom>
          <a:noFill/>
        </p:spPr>
        <p:txBody>
          <a:bodyPr wrap="square" rtlCol="0">
            <a:spAutoFit/>
          </a:bodyPr>
          <a:lstStyle/>
          <a:p>
            <a:r>
              <a:rPr lang="en-US" sz="4400" b="1" u="sng" dirty="0"/>
              <a:t>Effort = (3.0 * (KDSI)^1.12) * EAX </a:t>
            </a:r>
          </a:p>
          <a:p>
            <a:r>
              <a:rPr lang="en-US" sz="3600" dirty="0"/>
              <a:t>= (3.0 * (11.2)^1.12) * 0.67 </a:t>
            </a:r>
          </a:p>
          <a:p>
            <a:r>
              <a:rPr lang="en-US" sz="3600" dirty="0"/>
              <a:t>= </a:t>
            </a:r>
            <a:r>
              <a:rPr lang="en-US" sz="4400" b="1" dirty="0"/>
              <a:t>30.08 PM</a:t>
            </a:r>
          </a:p>
          <a:p>
            <a:endParaRPr lang="en-US" sz="3600" dirty="0"/>
          </a:p>
          <a:p>
            <a:r>
              <a:rPr lang="en-US" sz="4400" b="1" u="sng" dirty="0"/>
              <a:t> Time = 2.5 * (E)^0.35 </a:t>
            </a:r>
          </a:p>
          <a:p>
            <a:r>
              <a:rPr lang="en-US" sz="3600" dirty="0"/>
              <a:t>= 2.5 * (30.08)^0.35 </a:t>
            </a:r>
          </a:p>
          <a:p>
            <a:r>
              <a:rPr lang="en-US" sz="3600" dirty="0"/>
              <a:t>= 8.23 Months </a:t>
            </a:r>
          </a:p>
          <a:p>
            <a:r>
              <a:rPr lang="en-US" sz="3600" dirty="0"/>
              <a:t>= </a:t>
            </a:r>
            <a:r>
              <a:rPr lang="en-US" sz="4400" b="1" dirty="0"/>
              <a:t>8 Months</a:t>
            </a:r>
          </a:p>
          <a:p>
            <a:endParaRPr lang="en-US" dirty="0"/>
          </a:p>
        </p:txBody>
      </p:sp>
      <p:sp>
        <p:nvSpPr>
          <p:cNvPr id="3" name="TextBox 2">
            <a:extLst>
              <a:ext uri="{FF2B5EF4-FFF2-40B4-BE49-F238E27FC236}">
                <a16:creationId xmlns:a16="http://schemas.microsoft.com/office/drawing/2014/main" id="{3A040C5F-99F5-FA94-0A2A-2AEB3AB502CA}"/>
              </a:ext>
            </a:extLst>
          </p:cNvPr>
          <p:cNvSpPr txBox="1"/>
          <p:nvPr/>
        </p:nvSpPr>
        <p:spPr>
          <a:xfrm>
            <a:off x="4434840" y="289561"/>
            <a:ext cx="2727960" cy="830997"/>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4800" dirty="0"/>
              <a:t>COCOMO</a:t>
            </a:r>
          </a:p>
        </p:txBody>
      </p:sp>
    </p:spTree>
    <p:extLst>
      <p:ext uri="{BB962C8B-B14F-4D97-AF65-F5344CB8AC3E}">
        <p14:creationId xmlns:p14="http://schemas.microsoft.com/office/powerpoint/2010/main" val="579956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1FD9831-0CFA-630B-36A7-2E896D47648A}"/>
              </a:ext>
            </a:extLst>
          </p:cNvPr>
          <p:cNvGraphicFramePr>
            <a:graphicFrameLocks noGrp="1"/>
          </p:cNvGraphicFramePr>
          <p:nvPr>
            <p:extLst>
              <p:ext uri="{D42A27DB-BD31-4B8C-83A1-F6EECF244321}">
                <p14:modId xmlns:p14="http://schemas.microsoft.com/office/powerpoint/2010/main" val="447159121"/>
              </p:ext>
            </p:extLst>
          </p:nvPr>
        </p:nvGraphicFramePr>
        <p:xfrm>
          <a:off x="2987040" y="0"/>
          <a:ext cx="9204960" cy="6859476"/>
        </p:xfrm>
        <a:graphic>
          <a:graphicData uri="http://schemas.openxmlformats.org/drawingml/2006/table">
            <a:tbl>
              <a:tblPr firstRow="1" firstCol="1" bandRow="1">
                <a:tableStyleId>{5C22544A-7EE6-4342-B048-85BDC9FD1C3A}</a:tableStyleId>
              </a:tblPr>
              <a:tblGrid>
                <a:gridCol w="1724744">
                  <a:extLst>
                    <a:ext uri="{9D8B030D-6E8A-4147-A177-3AD203B41FA5}">
                      <a16:colId xmlns:a16="http://schemas.microsoft.com/office/drawing/2014/main" val="2978107767"/>
                    </a:ext>
                  </a:extLst>
                </a:gridCol>
                <a:gridCol w="1973785">
                  <a:extLst>
                    <a:ext uri="{9D8B030D-6E8A-4147-A177-3AD203B41FA5}">
                      <a16:colId xmlns:a16="http://schemas.microsoft.com/office/drawing/2014/main" val="2239196527"/>
                    </a:ext>
                  </a:extLst>
                </a:gridCol>
                <a:gridCol w="1835477">
                  <a:extLst>
                    <a:ext uri="{9D8B030D-6E8A-4147-A177-3AD203B41FA5}">
                      <a16:colId xmlns:a16="http://schemas.microsoft.com/office/drawing/2014/main" val="1867136739"/>
                    </a:ext>
                  </a:extLst>
                </a:gridCol>
                <a:gridCol w="1835477">
                  <a:extLst>
                    <a:ext uri="{9D8B030D-6E8A-4147-A177-3AD203B41FA5}">
                      <a16:colId xmlns:a16="http://schemas.microsoft.com/office/drawing/2014/main" val="3678049398"/>
                    </a:ext>
                  </a:extLst>
                </a:gridCol>
                <a:gridCol w="1835477">
                  <a:extLst>
                    <a:ext uri="{9D8B030D-6E8A-4147-A177-3AD203B41FA5}">
                      <a16:colId xmlns:a16="http://schemas.microsoft.com/office/drawing/2014/main" val="4125675229"/>
                    </a:ext>
                  </a:extLst>
                </a:gridCol>
              </a:tblGrid>
              <a:tr h="650350">
                <a:tc>
                  <a:txBody>
                    <a:bodyPr/>
                    <a:lstStyle/>
                    <a:p>
                      <a:pPr marL="0" marR="0" algn="ctr">
                        <a:lnSpc>
                          <a:spcPct val="107000"/>
                        </a:lnSpc>
                        <a:spcBef>
                          <a:spcPts val="0"/>
                        </a:spcBef>
                        <a:spcAft>
                          <a:spcPts val="800"/>
                        </a:spcAft>
                      </a:pPr>
                      <a:r>
                        <a:rPr lang="en-US" sz="2400" dirty="0">
                          <a:effectLst/>
                        </a:rPr>
                        <a:t>Function</a:t>
                      </a:r>
                      <a:r>
                        <a:rPr lang="en-US" sz="10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2800" dirty="0">
                          <a:effectLst/>
                        </a:rPr>
                        <a:t>FP</a:t>
                      </a:r>
                      <a:r>
                        <a:rPr lang="en-US" sz="10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dirty="0">
                          <a:effectLst/>
                        </a:rPr>
                        <a:t>Weighting  </a:t>
                      </a:r>
                    </a:p>
                    <a:p>
                      <a:pPr marL="0" marR="0" algn="ctr">
                        <a:lnSpc>
                          <a:spcPct val="107000"/>
                        </a:lnSpc>
                        <a:spcBef>
                          <a:spcPts val="0"/>
                        </a:spcBef>
                        <a:spcAft>
                          <a:spcPts val="800"/>
                        </a:spcAft>
                      </a:pPr>
                      <a:r>
                        <a:rPr lang="en-US" sz="1600" dirty="0">
                          <a:effectLst/>
                        </a:rPr>
                        <a:t>Factor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2400" dirty="0">
                          <a:effectLst/>
                        </a:rPr>
                        <a:t>LOC/FP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2400" dirty="0">
                          <a:effectLst/>
                        </a:rPr>
                        <a:t>Total LOC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2480946099"/>
                  </a:ext>
                </a:extLst>
              </a:tr>
              <a:tr h="512146">
                <a:tc>
                  <a:txBody>
                    <a:bodyPr/>
                    <a:lstStyle/>
                    <a:p>
                      <a:pPr marL="0" marR="0" algn="r">
                        <a:lnSpc>
                          <a:spcPct val="107000"/>
                        </a:lnSpc>
                        <a:spcBef>
                          <a:spcPts val="0"/>
                        </a:spcBef>
                        <a:spcAft>
                          <a:spcPts val="800"/>
                        </a:spcAft>
                      </a:pPr>
                      <a:r>
                        <a:rPr lang="en-US" sz="1400" dirty="0">
                          <a:effectLst/>
                        </a:rPr>
                        <a:t>Account Registration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EI, ILF</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4  + 4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dirty="0">
                          <a:effectLst/>
                        </a:rPr>
                        <a:t> 512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2285995440"/>
                  </a:ext>
                </a:extLst>
              </a:tr>
              <a:tr h="512146">
                <a:tc>
                  <a:txBody>
                    <a:bodyPr/>
                    <a:lstStyle/>
                    <a:p>
                      <a:pPr marL="0" marR="0" algn="r">
                        <a:lnSpc>
                          <a:spcPct val="107000"/>
                        </a:lnSpc>
                        <a:spcBef>
                          <a:spcPts val="0"/>
                        </a:spcBef>
                        <a:spcAft>
                          <a:spcPts val="800"/>
                        </a:spcAft>
                      </a:pPr>
                      <a:r>
                        <a:rPr lang="en-US" sz="1400" dirty="0">
                          <a:effectLst/>
                        </a:rPr>
                        <a:t>Update Account Information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256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3748816271"/>
                  </a:ext>
                </a:extLst>
              </a:tr>
              <a:tr h="249851">
                <a:tc>
                  <a:txBody>
                    <a:bodyPr/>
                    <a:lstStyle/>
                    <a:p>
                      <a:pPr marL="0" marR="0" algn="r">
                        <a:lnSpc>
                          <a:spcPct val="107000"/>
                        </a:lnSpc>
                        <a:spcBef>
                          <a:spcPts val="0"/>
                        </a:spcBef>
                        <a:spcAft>
                          <a:spcPts val="800"/>
                        </a:spcAft>
                      </a:pPr>
                      <a:r>
                        <a:rPr lang="en-US" sz="1600" dirty="0">
                          <a:effectLst/>
                        </a:rPr>
                        <a:t>Add an Item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EI, ILF</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4  + 4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512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993383314"/>
                  </a:ext>
                </a:extLst>
              </a:tr>
              <a:tr h="249851">
                <a:tc>
                  <a:txBody>
                    <a:bodyPr/>
                    <a:lstStyle/>
                    <a:p>
                      <a:pPr marL="0" marR="0" algn="r">
                        <a:lnSpc>
                          <a:spcPct val="107000"/>
                        </a:lnSpc>
                        <a:spcBef>
                          <a:spcPts val="0"/>
                        </a:spcBef>
                        <a:spcAft>
                          <a:spcPts val="800"/>
                        </a:spcAft>
                      </a:pPr>
                      <a:r>
                        <a:rPr lang="en-US" sz="1400" dirty="0">
                          <a:effectLst/>
                        </a:rPr>
                        <a:t>Update Item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256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4151216679"/>
                  </a:ext>
                </a:extLst>
              </a:tr>
              <a:tr h="512146">
                <a:tc>
                  <a:txBody>
                    <a:bodyPr/>
                    <a:lstStyle/>
                    <a:p>
                      <a:pPr marL="0" marR="0" algn="r">
                        <a:lnSpc>
                          <a:spcPct val="107000"/>
                        </a:lnSpc>
                        <a:spcBef>
                          <a:spcPts val="0"/>
                        </a:spcBef>
                        <a:spcAft>
                          <a:spcPts val="800"/>
                        </a:spcAft>
                      </a:pPr>
                      <a:r>
                        <a:rPr lang="en-US" sz="1400" dirty="0">
                          <a:effectLst/>
                        </a:rPr>
                        <a:t>Balance Calculator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512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2509195337"/>
                  </a:ext>
                </a:extLst>
              </a:tr>
              <a:tr h="249851">
                <a:tc>
                  <a:txBody>
                    <a:bodyPr/>
                    <a:lstStyle/>
                    <a:p>
                      <a:pPr marL="0" marR="0" algn="r">
                        <a:lnSpc>
                          <a:spcPct val="107000"/>
                        </a:lnSpc>
                        <a:spcBef>
                          <a:spcPts val="0"/>
                        </a:spcBef>
                        <a:spcAft>
                          <a:spcPts val="800"/>
                        </a:spcAft>
                      </a:pPr>
                      <a:r>
                        <a:rPr lang="en-US" sz="1600" dirty="0">
                          <a:effectLst/>
                        </a:rPr>
                        <a:t>Contact Us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512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2175743461"/>
                  </a:ext>
                </a:extLst>
              </a:tr>
              <a:tr h="281099">
                <a:tc>
                  <a:txBody>
                    <a:bodyPr/>
                    <a:lstStyle/>
                    <a:p>
                      <a:pPr marL="0" marR="0" algn="r">
                        <a:lnSpc>
                          <a:spcPct val="107000"/>
                        </a:lnSpc>
                        <a:spcBef>
                          <a:spcPts val="0"/>
                        </a:spcBef>
                        <a:spcAft>
                          <a:spcPts val="800"/>
                        </a:spcAft>
                      </a:pPr>
                      <a:r>
                        <a:rPr lang="en-US" sz="1800" dirty="0">
                          <a:effectLst/>
                        </a:rPr>
                        <a:t>Help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512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3427870155"/>
                  </a:ext>
                </a:extLst>
              </a:tr>
              <a:tr h="249851">
                <a:tc>
                  <a:txBody>
                    <a:bodyPr/>
                    <a:lstStyle/>
                    <a:p>
                      <a:pPr marL="0" marR="0" algn="r">
                        <a:lnSpc>
                          <a:spcPct val="107000"/>
                        </a:lnSpc>
                        <a:spcBef>
                          <a:spcPts val="0"/>
                        </a:spcBef>
                        <a:spcAft>
                          <a:spcPts val="800"/>
                        </a:spcAft>
                      </a:pPr>
                      <a:r>
                        <a:rPr lang="en-US" sz="1600" dirty="0">
                          <a:effectLst/>
                        </a:rPr>
                        <a:t>Account Login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EQ</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576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278463178"/>
                  </a:ext>
                </a:extLst>
              </a:tr>
              <a:tr h="249851">
                <a:tc>
                  <a:txBody>
                    <a:bodyPr/>
                    <a:lstStyle/>
                    <a:p>
                      <a:pPr marL="0" marR="0" algn="r">
                        <a:lnSpc>
                          <a:spcPct val="107000"/>
                        </a:lnSpc>
                        <a:spcBef>
                          <a:spcPts val="0"/>
                        </a:spcBef>
                        <a:spcAft>
                          <a:spcPts val="800"/>
                        </a:spcAft>
                      </a:pPr>
                      <a:r>
                        <a:rPr lang="en-US" sz="1600" dirty="0">
                          <a:effectLst/>
                        </a:rPr>
                        <a:t>Account Logout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EQ</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576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1099707589"/>
                  </a:ext>
                </a:extLst>
              </a:tr>
              <a:tr h="575244">
                <a:tc>
                  <a:txBody>
                    <a:bodyPr/>
                    <a:lstStyle/>
                    <a:p>
                      <a:pPr marL="0" marR="0" algn="r">
                        <a:lnSpc>
                          <a:spcPct val="107000"/>
                        </a:lnSpc>
                        <a:spcBef>
                          <a:spcPts val="0"/>
                        </a:spcBef>
                        <a:spcAft>
                          <a:spcPts val="800"/>
                        </a:spcAft>
                      </a:pPr>
                      <a:r>
                        <a:rPr lang="en-US" sz="1800" dirty="0">
                          <a:effectLst/>
                        </a:rPr>
                        <a:t>Add to Shopping Cart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EO , EQ, ILF</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8 + 4 + 9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1344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1893110050"/>
                  </a:ext>
                </a:extLst>
              </a:tr>
              <a:tr h="512146">
                <a:tc>
                  <a:txBody>
                    <a:bodyPr/>
                    <a:lstStyle/>
                    <a:p>
                      <a:pPr marL="0" marR="0" algn="r">
                        <a:lnSpc>
                          <a:spcPct val="107000"/>
                        </a:lnSpc>
                        <a:spcBef>
                          <a:spcPts val="0"/>
                        </a:spcBef>
                        <a:spcAft>
                          <a:spcPts val="800"/>
                        </a:spcAft>
                      </a:pPr>
                      <a:r>
                        <a:rPr lang="en-US" sz="1400" dirty="0">
                          <a:effectLst/>
                        </a:rPr>
                        <a:t>Delete from Shopping Cart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EQ, ILF</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8 + 4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768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2104483429"/>
                  </a:ext>
                </a:extLst>
              </a:tr>
              <a:tr h="281099">
                <a:tc>
                  <a:txBody>
                    <a:bodyPr/>
                    <a:lstStyle/>
                    <a:p>
                      <a:pPr marL="0" marR="0" algn="r">
                        <a:lnSpc>
                          <a:spcPct val="107000"/>
                        </a:lnSpc>
                        <a:spcBef>
                          <a:spcPts val="0"/>
                        </a:spcBef>
                        <a:spcAft>
                          <a:spcPts val="800"/>
                        </a:spcAft>
                      </a:pPr>
                      <a:r>
                        <a:rPr lang="en-US" sz="1800" dirty="0">
                          <a:effectLst/>
                        </a:rPr>
                        <a:t>Search</a:t>
                      </a:r>
                      <a:r>
                        <a:rPr lang="en-US" sz="10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EO, EQ</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8 + 9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1088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119419250"/>
                  </a:ext>
                </a:extLst>
              </a:tr>
              <a:tr h="249851">
                <a:tc>
                  <a:txBody>
                    <a:bodyPr/>
                    <a:lstStyle/>
                    <a:p>
                      <a:pPr marL="0" marR="0" algn="r">
                        <a:lnSpc>
                          <a:spcPct val="107000"/>
                        </a:lnSpc>
                        <a:spcBef>
                          <a:spcPts val="0"/>
                        </a:spcBef>
                        <a:spcAft>
                          <a:spcPts val="800"/>
                        </a:spcAft>
                      </a:pPr>
                      <a:r>
                        <a:rPr lang="en-US" sz="1600" dirty="0">
                          <a:effectLst/>
                        </a:rPr>
                        <a:t>Checkout</a:t>
                      </a:r>
                      <a:r>
                        <a:rPr lang="en-US" sz="10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EO , EQ</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8 + 9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1088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1707003657"/>
                  </a:ext>
                </a:extLst>
              </a:tr>
              <a:tr h="249851">
                <a:tc>
                  <a:txBody>
                    <a:bodyPr/>
                    <a:lstStyle/>
                    <a:p>
                      <a:pPr marL="0" marR="0" algn="r">
                        <a:lnSpc>
                          <a:spcPct val="107000"/>
                        </a:lnSpc>
                        <a:spcBef>
                          <a:spcPts val="0"/>
                        </a:spcBef>
                        <a:spcAft>
                          <a:spcPts val="800"/>
                        </a:spcAft>
                      </a:pPr>
                      <a:r>
                        <a:rPr lang="en-US" sz="1600" dirty="0">
                          <a:effectLst/>
                        </a:rPr>
                        <a:t>Delete Item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EQ</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576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3504820320"/>
                  </a:ext>
                </a:extLst>
              </a:tr>
              <a:tr h="512146">
                <a:tc>
                  <a:txBody>
                    <a:bodyPr/>
                    <a:lstStyle/>
                    <a:p>
                      <a:pPr marL="0" marR="0" algn="r">
                        <a:lnSpc>
                          <a:spcPct val="107000"/>
                        </a:lnSpc>
                        <a:spcBef>
                          <a:spcPts val="0"/>
                        </a:spcBef>
                        <a:spcAft>
                          <a:spcPts val="800"/>
                        </a:spcAft>
                      </a:pPr>
                      <a:r>
                        <a:rPr lang="en-US" sz="1400" dirty="0">
                          <a:effectLst/>
                        </a:rPr>
                        <a:t>Generate a Receipt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EO, ILF</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8 + 4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dirty="0">
                          <a:effectLst/>
                        </a:rPr>
                        <a:t> 768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887703644"/>
                  </a:ext>
                </a:extLst>
              </a:tr>
              <a:tr h="512146">
                <a:tc>
                  <a:txBody>
                    <a:bodyPr/>
                    <a:lstStyle/>
                    <a:p>
                      <a:pPr marL="0" marR="0" algn="r">
                        <a:lnSpc>
                          <a:spcPct val="107000"/>
                        </a:lnSpc>
                        <a:spcBef>
                          <a:spcPts val="0"/>
                        </a:spcBef>
                        <a:spcAft>
                          <a:spcPts val="800"/>
                        </a:spcAft>
                      </a:pPr>
                      <a:r>
                        <a:rPr lang="en-US" sz="1400" dirty="0">
                          <a:effectLst/>
                        </a:rPr>
                        <a:t>View Previous Transactions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dirty="0">
                          <a:effectLst/>
                        </a:rPr>
                        <a:t> EO, EQ, ILF</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8 + 9 + 4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a:effectLst/>
                        </a:rPr>
                        <a:t> 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gn="ctr">
                        <a:lnSpc>
                          <a:spcPct val="107000"/>
                        </a:lnSpc>
                        <a:spcBef>
                          <a:spcPts val="0"/>
                        </a:spcBef>
                        <a:spcAft>
                          <a:spcPts val="800"/>
                        </a:spcAft>
                      </a:pPr>
                      <a:r>
                        <a:rPr lang="en-US" sz="1600" dirty="0">
                          <a:effectLst/>
                        </a:rPr>
                        <a:t> 1344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1850023788"/>
                  </a:ext>
                </a:extLst>
              </a:tr>
              <a:tr h="249851">
                <a:tc>
                  <a:txBody>
                    <a:bodyPr/>
                    <a:lstStyle/>
                    <a:p>
                      <a:pPr marL="0" marR="0" algn="r">
                        <a:lnSpc>
                          <a:spcPct val="107000"/>
                        </a:lnSpc>
                        <a:spcBef>
                          <a:spcPts val="0"/>
                        </a:spcBef>
                        <a:spcAft>
                          <a:spcPts val="800"/>
                        </a:spcAft>
                      </a:pPr>
                      <a:r>
                        <a:rPr lang="en-US" sz="1400" dirty="0">
                          <a:effectLst/>
                        </a:rPr>
                        <a:t>LOC TOTAL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nSpc>
                          <a:spcPct val="107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nSpc>
                          <a:spcPct val="107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nSpc>
                          <a:spcPct val="107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tc>
                  <a:txBody>
                    <a:bodyPr/>
                    <a:lstStyle/>
                    <a:p>
                      <a:pPr marL="0" marR="0">
                        <a:lnSpc>
                          <a:spcPct val="107000"/>
                        </a:lnSpc>
                        <a:spcBef>
                          <a:spcPts val="0"/>
                        </a:spcBef>
                        <a:spcAft>
                          <a:spcPts val="800"/>
                        </a:spcAft>
                      </a:pPr>
                      <a:r>
                        <a:rPr lang="en-US" sz="1000" dirty="0">
                          <a:effectLst/>
                        </a:rPr>
                        <a:t> </a:t>
                      </a:r>
                      <a:r>
                        <a:rPr lang="en-US" sz="1600" b="1" dirty="0">
                          <a:effectLst/>
                        </a:rPr>
                        <a:t>11200</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59476" marR="59476" marT="0" marB="0"/>
                </a:tc>
                <a:extLst>
                  <a:ext uri="{0D108BD9-81ED-4DB2-BD59-A6C34878D82A}">
                    <a16:rowId xmlns:a16="http://schemas.microsoft.com/office/drawing/2014/main" val="3622290044"/>
                  </a:ext>
                </a:extLst>
              </a:tr>
            </a:tbl>
          </a:graphicData>
        </a:graphic>
      </p:graphicFrame>
      <p:sp>
        <p:nvSpPr>
          <p:cNvPr id="4" name="TextBox 3">
            <a:extLst>
              <a:ext uri="{FF2B5EF4-FFF2-40B4-BE49-F238E27FC236}">
                <a16:creationId xmlns:a16="http://schemas.microsoft.com/office/drawing/2014/main" id="{4B21A683-5CF9-DFEB-F332-0300E6BE963A}"/>
              </a:ext>
            </a:extLst>
          </p:cNvPr>
          <p:cNvSpPr txBox="1"/>
          <p:nvPr/>
        </p:nvSpPr>
        <p:spPr>
          <a:xfrm>
            <a:off x="0" y="141506"/>
            <a:ext cx="3215640" cy="1692771"/>
          </a:xfrm>
          <a:prstGeom prst="rect">
            <a:avLst/>
          </a:prstGeom>
          <a:noFill/>
        </p:spPr>
        <p:txBody>
          <a:bodyPr wrap="square" rtlCol="0">
            <a:spAutoFit/>
          </a:bodyPr>
          <a:lstStyle/>
          <a:p>
            <a:r>
              <a:rPr lang="en-US" sz="3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LOC-BASED ESTIMATION</a:t>
            </a:r>
          </a:p>
          <a:p>
            <a:endParaRPr lang="en-US" sz="3600" dirty="0"/>
          </a:p>
        </p:txBody>
      </p:sp>
      <p:sp>
        <p:nvSpPr>
          <p:cNvPr id="7" name="TextBox 6">
            <a:extLst>
              <a:ext uri="{FF2B5EF4-FFF2-40B4-BE49-F238E27FC236}">
                <a16:creationId xmlns:a16="http://schemas.microsoft.com/office/drawing/2014/main" id="{BB62ADF2-0167-4CEF-B5C2-BA43122FDC84}"/>
              </a:ext>
            </a:extLst>
          </p:cNvPr>
          <p:cNvSpPr txBox="1"/>
          <p:nvPr/>
        </p:nvSpPr>
        <p:spPr>
          <a:xfrm>
            <a:off x="0" y="2241352"/>
            <a:ext cx="2987040" cy="2677656"/>
          </a:xfrm>
          <a:prstGeom prst="rect">
            <a:avLst/>
          </a:prstGeom>
          <a:noFill/>
        </p:spPr>
        <p:txBody>
          <a:bodyPr wrap="square" rtlCol="0">
            <a:spAutoFit/>
          </a:bodyPr>
          <a:lstStyle/>
          <a:p>
            <a:pPr marL="0" marR="0">
              <a:spcBef>
                <a:spcPts val="0"/>
              </a:spcBef>
            </a:pPr>
            <a:r>
              <a:rPr lang="en-US" sz="2400" b="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WEIGHTING FACTORS:</a:t>
            </a:r>
            <a:endParaRPr lang="en-US" sz="200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sz="2400" b="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External Inputs</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4</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sz="2400" b="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External Outputs</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8</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sz="2400" b="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External Inquires</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9</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sz="2400" b="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Internal Logical Files</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4</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D9F361C-75DF-14C5-F170-7343604369CB}"/>
              </a:ext>
            </a:extLst>
          </p:cNvPr>
          <p:cNvSpPr txBox="1"/>
          <p:nvPr/>
        </p:nvSpPr>
        <p:spPr>
          <a:xfrm>
            <a:off x="248866" y="4919008"/>
            <a:ext cx="2418134" cy="1938992"/>
          </a:xfrm>
          <a:prstGeom prst="rect">
            <a:avLst/>
          </a:prstGeom>
          <a:noFill/>
        </p:spPr>
        <p:txBody>
          <a:bodyPr wrap="square" rtlCol="0">
            <a:spAutoFit/>
          </a:bodyPr>
          <a:lstStyle/>
          <a:p>
            <a:r>
              <a:rPr lang="en-US" sz="4400" u="sng" dirty="0">
                <a:solidFill>
                  <a:schemeClr val="bg1"/>
                </a:solidFill>
              </a:rPr>
              <a:t>Total LOC </a:t>
            </a:r>
            <a:r>
              <a:rPr lang="en-US" sz="4400" dirty="0">
                <a:solidFill>
                  <a:schemeClr val="bg1"/>
                </a:solidFill>
              </a:rPr>
              <a:t>= </a:t>
            </a:r>
            <a:r>
              <a:rPr lang="en-US" sz="4800" dirty="0">
                <a:solidFill>
                  <a:schemeClr val="bg1"/>
                </a:solidFill>
              </a:rPr>
              <a:t>11200</a:t>
            </a:r>
            <a:endParaRPr lang="en-US" sz="3600" dirty="0">
              <a:solidFill>
                <a:schemeClr val="bg1"/>
              </a:solidFill>
            </a:endParaRPr>
          </a:p>
          <a:p>
            <a:endParaRPr lang="en-US" sz="2800" dirty="0"/>
          </a:p>
        </p:txBody>
      </p:sp>
    </p:spTree>
    <p:extLst>
      <p:ext uri="{BB962C8B-B14F-4D97-AF65-F5344CB8AC3E}">
        <p14:creationId xmlns:p14="http://schemas.microsoft.com/office/powerpoint/2010/main" val="4184130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8F9ACB-D892-1D4C-9C32-0E8AAE0C6FC9}"/>
              </a:ext>
            </a:extLst>
          </p:cNvPr>
          <p:cNvSpPr txBox="1"/>
          <p:nvPr/>
        </p:nvSpPr>
        <p:spPr>
          <a:xfrm>
            <a:off x="3971925" y="136892"/>
            <a:ext cx="3810000" cy="707886"/>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4000" b="1" dirty="0"/>
              <a:t>LOC CONTINUED</a:t>
            </a:r>
          </a:p>
        </p:txBody>
      </p:sp>
      <p:sp>
        <p:nvSpPr>
          <p:cNvPr id="3" name="TextBox 2">
            <a:extLst>
              <a:ext uri="{FF2B5EF4-FFF2-40B4-BE49-F238E27FC236}">
                <a16:creationId xmlns:a16="http://schemas.microsoft.com/office/drawing/2014/main" id="{78B66E56-C216-87B4-5BA3-BC7E43170039}"/>
              </a:ext>
            </a:extLst>
          </p:cNvPr>
          <p:cNvSpPr txBox="1"/>
          <p:nvPr/>
        </p:nvSpPr>
        <p:spPr>
          <a:xfrm>
            <a:off x="90487" y="1066800"/>
            <a:ext cx="11572875" cy="5570756"/>
          </a:xfrm>
          <a:prstGeom prst="rect">
            <a:avLst/>
          </a:prstGeom>
          <a:noFill/>
        </p:spPr>
        <p:txBody>
          <a:bodyPr wrap="square" rtlCol="0">
            <a:spAutoFit/>
          </a:bodyPr>
          <a:lstStyle/>
          <a:p>
            <a:r>
              <a:rPr lang="en-US" sz="3200" b="1" u="sng" dirty="0"/>
              <a:t>TOTAL OF LINES OF CODE</a:t>
            </a:r>
            <a:r>
              <a:rPr lang="en-US" sz="3200" b="1" dirty="0"/>
              <a:t> </a:t>
            </a:r>
            <a:r>
              <a:rPr lang="en-US" sz="3200" dirty="0"/>
              <a:t>= </a:t>
            </a:r>
            <a:r>
              <a:rPr lang="en-US" sz="3200" b="1" dirty="0"/>
              <a:t>11200 LOC</a:t>
            </a:r>
          </a:p>
          <a:p>
            <a:r>
              <a:rPr lang="en-US" sz="3200" b="1" u="sng" dirty="0"/>
              <a:t>KDSI</a:t>
            </a:r>
            <a:r>
              <a:rPr lang="en-US" sz="3200" dirty="0"/>
              <a:t> = </a:t>
            </a:r>
            <a:r>
              <a:rPr lang="en-US" sz="3200" b="1" dirty="0"/>
              <a:t>11.2 KLOC</a:t>
            </a:r>
          </a:p>
          <a:p>
            <a:endParaRPr lang="en-US" sz="2400" dirty="0"/>
          </a:p>
          <a:p>
            <a:r>
              <a:rPr lang="en-US" sz="3200" b="1" u="sng" dirty="0"/>
              <a:t>PRODUCTIVITY</a:t>
            </a:r>
            <a:r>
              <a:rPr lang="en-US" sz="2400" dirty="0"/>
              <a:t> </a:t>
            </a:r>
          </a:p>
          <a:p>
            <a:r>
              <a:rPr lang="en-US" sz="2400" dirty="0"/>
              <a:t>= Total Lines of Code/Effort </a:t>
            </a:r>
          </a:p>
          <a:p>
            <a:r>
              <a:rPr lang="en-US" sz="2400" dirty="0"/>
              <a:t>= 11200 LOC / 30.08 PM</a:t>
            </a:r>
          </a:p>
          <a:p>
            <a:r>
              <a:rPr lang="en-US" sz="2400" dirty="0"/>
              <a:t>= </a:t>
            </a:r>
            <a:r>
              <a:rPr lang="en-US" sz="2800" b="1" dirty="0"/>
              <a:t>372.34 LOC/PM</a:t>
            </a:r>
          </a:p>
          <a:p>
            <a:endParaRPr lang="en-US" sz="2400" dirty="0"/>
          </a:p>
          <a:p>
            <a:r>
              <a:rPr lang="en-US" sz="3200" b="1" u="sng" dirty="0"/>
              <a:t>AVERAGE STAFFING </a:t>
            </a:r>
          </a:p>
          <a:p>
            <a:r>
              <a:rPr lang="en-US" sz="2400" dirty="0"/>
              <a:t>=  Effort / Time </a:t>
            </a:r>
          </a:p>
          <a:p>
            <a:r>
              <a:rPr lang="en-US" sz="2400" dirty="0"/>
              <a:t>= 30.08 PM / 8 Months </a:t>
            </a:r>
          </a:p>
          <a:p>
            <a:r>
              <a:rPr lang="en-US" sz="2400" dirty="0"/>
              <a:t>= 3.76 Persons</a:t>
            </a:r>
          </a:p>
          <a:p>
            <a:r>
              <a:rPr lang="en-US" sz="2400" dirty="0"/>
              <a:t>= </a:t>
            </a:r>
            <a:r>
              <a:rPr lang="en-US" sz="2800" b="1" dirty="0"/>
              <a:t>4 Persons</a:t>
            </a:r>
            <a:endParaRPr lang="en-US" dirty="0"/>
          </a:p>
        </p:txBody>
      </p:sp>
    </p:spTree>
    <p:extLst>
      <p:ext uri="{BB962C8B-B14F-4D97-AF65-F5344CB8AC3E}">
        <p14:creationId xmlns:p14="http://schemas.microsoft.com/office/powerpoint/2010/main" val="1562678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59B848-FFAB-1255-630F-50AC3637509D}"/>
              </a:ext>
            </a:extLst>
          </p:cNvPr>
          <p:cNvSpPr txBox="1"/>
          <p:nvPr/>
        </p:nvSpPr>
        <p:spPr>
          <a:xfrm>
            <a:off x="228600" y="1362075"/>
            <a:ext cx="10315575" cy="5232202"/>
          </a:xfrm>
          <a:prstGeom prst="rect">
            <a:avLst/>
          </a:prstGeom>
          <a:noFill/>
        </p:spPr>
        <p:txBody>
          <a:bodyPr wrap="square" rtlCol="0">
            <a:spAutoFit/>
          </a:bodyPr>
          <a:lstStyle/>
          <a:p>
            <a:endParaRPr lang="en-US" sz="2400" dirty="0"/>
          </a:p>
          <a:p>
            <a:r>
              <a:rPr lang="en-US" sz="3600" b="1" u="sng" dirty="0"/>
              <a:t>AVERAGE BURDENED LABOR RATE: </a:t>
            </a:r>
          </a:p>
          <a:p>
            <a:pPr marL="342900" indent="-342900">
              <a:buFont typeface="Arial" panose="020B0604020202020204" pitchFamily="34" charset="0"/>
              <a:buChar char="•"/>
            </a:pPr>
            <a:r>
              <a:rPr lang="en-US" sz="2400" dirty="0"/>
              <a:t>Using our staff estimate of an average of 4 staff members, </a:t>
            </a:r>
          </a:p>
          <a:p>
            <a:r>
              <a:rPr lang="en-US" sz="2400" dirty="0"/>
              <a:t>       assuming they all work full-time, </a:t>
            </a:r>
          </a:p>
          <a:p>
            <a:r>
              <a:rPr lang="en-US" sz="2400" dirty="0"/>
              <a:t>          with a pay rate of $20 an hour.</a:t>
            </a:r>
          </a:p>
          <a:p>
            <a:endParaRPr lang="en-US" sz="2400" dirty="0"/>
          </a:p>
          <a:p>
            <a:endParaRPr lang="en-US" sz="2400" dirty="0"/>
          </a:p>
          <a:p>
            <a:endParaRPr lang="en-US" sz="2400" dirty="0"/>
          </a:p>
          <a:p>
            <a:r>
              <a:rPr lang="en-US" sz="3200" b="1" u="sng" dirty="0"/>
              <a:t>AVERAGE BURDENED LABOR RATE</a:t>
            </a:r>
            <a:r>
              <a:rPr lang="en-US" sz="3200" b="1" dirty="0"/>
              <a:t>: </a:t>
            </a:r>
          </a:p>
          <a:p>
            <a:r>
              <a:rPr lang="en-US" sz="2400" dirty="0"/>
              <a:t>= 4 Staff Members * (40 hours/week) * (4 weeks/month) * ($20/hour) </a:t>
            </a:r>
          </a:p>
          <a:p>
            <a:r>
              <a:rPr lang="en-US" sz="2400" dirty="0"/>
              <a:t>= </a:t>
            </a:r>
            <a:r>
              <a:rPr lang="en-US" sz="3200" b="1" dirty="0"/>
              <a:t>$12800/month</a:t>
            </a:r>
          </a:p>
          <a:p>
            <a:endParaRPr lang="en-US" sz="2400" dirty="0"/>
          </a:p>
          <a:p>
            <a:endParaRPr lang="en-US" dirty="0"/>
          </a:p>
        </p:txBody>
      </p:sp>
      <p:sp>
        <p:nvSpPr>
          <p:cNvPr id="3" name="TextBox 2">
            <a:extLst>
              <a:ext uri="{FF2B5EF4-FFF2-40B4-BE49-F238E27FC236}">
                <a16:creationId xmlns:a16="http://schemas.microsoft.com/office/drawing/2014/main" id="{322E7802-71D2-8623-E813-97CADC430CD0}"/>
              </a:ext>
            </a:extLst>
          </p:cNvPr>
          <p:cNvSpPr txBox="1"/>
          <p:nvPr/>
        </p:nvSpPr>
        <p:spPr>
          <a:xfrm>
            <a:off x="3419474" y="190500"/>
            <a:ext cx="3705226" cy="707886"/>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4000" b="1" dirty="0"/>
              <a:t>LOC CONTINUED</a:t>
            </a:r>
          </a:p>
        </p:txBody>
      </p:sp>
    </p:spTree>
    <p:extLst>
      <p:ext uri="{BB962C8B-B14F-4D97-AF65-F5344CB8AC3E}">
        <p14:creationId xmlns:p14="http://schemas.microsoft.com/office/powerpoint/2010/main" val="3960265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TotalTime>
  <Words>1538</Words>
  <Application>Microsoft Office PowerPoint</Application>
  <PresentationFormat>Widescreen</PresentationFormat>
  <Paragraphs>461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Aharoni</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Valle-Baird</dc:creator>
  <cp:lastModifiedBy>Erika Valle-Baird</cp:lastModifiedBy>
  <cp:revision>2</cp:revision>
  <dcterms:created xsi:type="dcterms:W3CDTF">2022-05-28T17:03:59Z</dcterms:created>
  <dcterms:modified xsi:type="dcterms:W3CDTF">2022-05-29T14:21:09Z</dcterms:modified>
</cp:coreProperties>
</file>